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E_AA0EE25F.xml" ContentType="application/vnd.ms-powerpoint.comments+xml"/>
  <Override PartName="/ppt/comments/modernComment_103_91DDA839.xml" ContentType="application/vnd.ms-powerpoint.comments+xml"/>
  <Override PartName="/ppt/comments/modernComment_104_537E9F65.xml" ContentType="application/vnd.ms-powerpoint.comments+xml"/>
  <Override PartName="/ppt/comments/modernComment_105_2FDB99C8.xml" ContentType="application/vnd.ms-powerpoint.comments+xml"/>
  <Override PartName="/ppt/comments/modernComment_106_503C79DA.xml" ContentType="application/vnd.ms-powerpoint.comments+xml"/>
  <Override PartName="/ppt/comments/modernComment_107_8799F6F8.xml" ContentType="application/vnd.ms-powerpoint.comments+xml"/>
  <Override PartName="/ppt/comments/modernComment_108_31C91C4F.xml" ContentType="application/vnd.ms-powerpoint.comments+xml"/>
  <Override PartName="/ppt/comments/modernComment_109_B12FBBFE.xml" ContentType="application/vnd.ms-powerpoint.comments+xml"/>
  <Override PartName="/ppt/comments/modernComment_10A_4B98356F.xml" ContentType="application/vnd.ms-powerpoint.comments+xml"/>
  <Override PartName="/ppt/comments/modernComment_10F_10688DA6.xml" ContentType="application/vnd.ms-powerpoint.comments+xml"/>
  <Override PartName="/ppt/comments/modernComment_110_AB8B6EB4.xml" ContentType="application/vnd.ms-powerpoint.comments+xml"/>
  <Override PartName="/ppt/comments/modernComment_111_38751CCA.xml" ContentType="application/vnd.ms-powerpoint.comments+xml"/>
  <Override PartName="/ppt/comments/modernComment_10B_8A1C8FBB.xml" ContentType="application/vnd.ms-powerpoint.comments+xml"/>
  <Override PartName="/ppt/comments/modernComment_10C_9C059A1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73" r:id="rId14"/>
    <p:sldId id="267" r:id="rId15"/>
    <p:sldId id="268" r:id="rId16"/>
    <p:sldId id="269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93740E-DFF2-9200-E250-5C080DEE5B2C}" name="Johan-david Dehi" initials="JD" userId="S::johan-david.dehi@epitech.eu::d2e1830e-7030-4e01-9606-2659072cc092" providerId="AD"/>
  <p188:author id="{61AFF277-FEBE-13D8-E10D-EC251AA82591}" name="Anthony Barnoin" initials="AB" userId="S::anthony.barnoin@epitech.eu::832add73-4758-48a6-acee-43c72f57fb7e" providerId="AD"/>
  <p188:author id="{EDC02CAE-3C63-7C5D-221B-CF92756CFB0F}" name="Grégory Koenig" initials="GK" userId="S::gregory.koenig@epitech.eu::ab400993-958e-48b5-8c16-4e84f48ab3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C3115-C942-D22D-E68E-FDC0B93FC53A}" v="5" dt="2021-01-08T13:36:03.422"/>
    <p1510:client id="{2E7DB522-5F4E-BA2A-363C-D4A45C83AC1F}" v="151" dt="2021-01-08T10:34:54.477"/>
    <p1510:client id="{4160DEC9-BE6B-94D1-6CA5-36B08BE8F189}" v="89" dt="2020-12-18T14:40:40.480"/>
    <p1510:client id="{5AAF5A06-382E-4402-BB91-E5BC680A0E73}" v="65" dt="2020-12-18T14:10:50.750"/>
    <p1510:client id="{6CDCC405-8471-8051-C79E-E6F444B54AF9}" v="278" dt="2021-01-08T11:17:02.700"/>
    <p1510:client id="{71AC4BC7-ED58-B5C0-4983-9DEB8E255D11}" v="55" dt="2020-12-18T15:29:35.655"/>
    <p1510:client id="{7E38A4CE-ECAC-61C9-5068-0B2E26FE0275}" v="662" dt="2021-01-08T11:15:39.985"/>
    <p1510:client id="{A35BA9F7-87F5-C62F-15B6-007951636E82}" v="11" dt="2021-01-07T13:25:50.299"/>
    <p1510:client id="{B52C8015-243C-9ED8-C517-5E2E08DF10B2}" v="793" dt="2021-01-03T20:10:18.993"/>
    <p1510:client id="{C8C3D55C-F0C6-76DC-8561-7D63A094FDBB}" v="882" dt="2021-01-08T11:40:49.994"/>
    <p1510:client id="{D1221576-3BCF-45C9-864B-B057F37F513F}" v="605" dt="2021-01-08T10:28:31.155"/>
    <p1510:client id="{DCB0E7D9-9026-CEF3-89D5-A826AA3EE62A}" v="219" dt="2021-01-06T17:32:22.841"/>
    <p1510:client id="{EB8BC725-4394-01DF-3D14-23FCE86B6595}" v="56" dt="2021-01-03T20:00:54.582"/>
    <p1510:client id="{F8B60A8E-AD39-7ED6-2EE4-843A86753B26}" v="479" dt="2021-01-08T10:01:20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3_91DDA8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071F56-5431-40E5-BC8C-7115409D3328}" authorId="{EDC02CAE-3C63-7C5D-221B-CF92756CFB0F}" created="2021-01-07T13:24:16.579">
    <pc:sldMkLst xmlns:pc="http://schemas.microsoft.com/office/powerpoint/2013/main/command">
      <pc:docMk/>
      <pc:sldMk cId="2447222841" sldId="259"/>
    </pc:sldMkLst>
    <p188:txBody>
      <a:bodyPr/>
      <a:lstStyle/>
      <a:p>
        <a:r>
          <a:rPr lang="fr-FR"/>
          <a:t>Greg</a:t>
        </a:r>
      </a:p>
    </p188:txBody>
  </p188:cm>
</p188:cmLst>
</file>

<file path=ppt/comments/modernComment_104_537E9F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B6A904-6546-48BC-833C-4AF0C57F09E7}" authorId="{EDC02CAE-3C63-7C5D-221B-CF92756CFB0F}" created="2021-01-07T13:25:50.299">
    <pc:sldMkLst xmlns:pc="http://schemas.microsoft.com/office/powerpoint/2013/main/command">
      <pc:docMk/>
      <pc:sldMk cId="1400807269" sldId="260"/>
    </pc:sldMkLst>
    <p188:txBody>
      <a:bodyPr/>
      <a:lstStyle/>
      <a:p>
        <a:r>
          <a:rPr lang="fr-FR"/>
          <a:t>Johan</a:t>
        </a:r>
      </a:p>
    </p188:txBody>
  </p188:cm>
</p188:cmLst>
</file>

<file path=ppt/comments/modernComment_105_2FDB99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B0A180-8764-41ED-9B1B-E175489B05D3}" authorId="{EDC02CAE-3C63-7C5D-221B-CF92756CFB0F}" created="2021-01-07T13:24:47.439">
    <pc:sldMkLst xmlns:pc="http://schemas.microsoft.com/office/powerpoint/2013/main/command">
      <pc:docMk/>
      <pc:sldMk cId="802920904" sldId="261"/>
    </pc:sldMkLst>
    <p188:txBody>
      <a:bodyPr/>
      <a:lstStyle/>
      <a:p>
        <a:r>
          <a:rPr lang="fr-FR"/>
          <a:t>JD</a:t>
        </a:r>
      </a:p>
    </p188:txBody>
  </p188:cm>
</p188:cmLst>
</file>

<file path=ppt/comments/modernComment_106_503C79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CB851F-B423-45D6-AC1C-FFEDDA82EC02}" authorId="{EDC02CAE-3C63-7C5D-221B-CF92756CFB0F}" created="2021-01-07T13:25:04.033">
    <pc:sldMkLst xmlns:pc="http://schemas.microsoft.com/office/powerpoint/2013/main/command">
      <pc:docMk/>
      <pc:sldMk cId="1346140634" sldId="262"/>
    </pc:sldMkLst>
    <p188:txBody>
      <a:bodyPr/>
      <a:lstStyle/>
      <a:p>
        <a:r>
          <a:rPr lang="fr-FR"/>
          <a:t>Kotchénin</a:t>
        </a:r>
      </a:p>
    </p188:txBody>
  </p188:cm>
</p188:cmLst>
</file>

<file path=ppt/comments/modernComment_107_8799F6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21A858-FF43-44A6-9AD2-8F17197F70A6}" authorId="{EDC02CAE-3C63-7C5D-221B-CF92756CFB0F}" created="2021-01-07T13:25:17.221">
    <pc:sldMkLst xmlns:pc="http://schemas.microsoft.com/office/powerpoint/2013/main/command">
      <pc:docMk/>
      <pc:sldMk cId="2275014392" sldId="263"/>
    </pc:sldMkLst>
    <p188:txBody>
      <a:bodyPr/>
      <a:lstStyle/>
      <a:p>
        <a:r>
          <a:rPr lang="fr-FR"/>
          <a:t>Anthony</a:t>
        </a:r>
      </a:p>
    </p188:txBody>
  </p188:cm>
</p188:cmLst>
</file>

<file path=ppt/comments/modernComment_108_31C91C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597E1B-3AB3-4DC0-9635-6AB32B474778}" authorId="{EDC02CAE-3C63-7C5D-221B-CF92756CFB0F}" created="2021-01-08T09:42:52.807">
    <pc:sldMkLst xmlns:pc="http://schemas.microsoft.com/office/powerpoint/2013/main/command">
      <pc:docMk/>
      <pc:sldMk cId="835263567" sldId="264"/>
    </pc:sldMkLst>
    <p188:txBody>
      <a:bodyPr/>
      <a:lstStyle/>
      <a:p>
        <a:r>
          <a:rPr lang="fr-FR"/>
          <a:t>Grégory</a:t>
        </a:r>
      </a:p>
    </p188:txBody>
  </p188:cm>
</p188:cmLst>
</file>

<file path=ppt/comments/modernComment_109_B12FBB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1BC635-D63D-48C1-8FB6-DCF56A3E5A08}" authorId="{61AFF277-FEBE-13D8-E10D-EC251AA82591}" created="2021-01-07T14:35:56.883">
    <pc:sldMkLst xmlns:pc="http://schemas.microsoft.com/office/powerpoint/2013/main/command">
      <pc:docMk/>
      <pc:sldMk cId="2972695550" sldId="265"/>
    </pc:sldMkLst>
    <p188:replyLst>
      <p188:reply id="{454B7EF3-FFE7-433A-97E1-4AE98C867F01}" authorId="{8E93740E-DFF2-9200-E250-5C080DEE5B2C}" created="2021-01-08T09:25:50.594">
        <p188:txBody>
          <a:bodyPr/>
          <a:lstStyle/>
          <a:p>
            <a:r>
              <a:rPr lang="fr-FR"/>
              <a:t>Role of management JD</a:t>
            </a:r>
          </a:p>
        </p188:txBody>
      </p188:reply>
    </p188:replyLst>
    <p188:txBody>
      <a:bodyPr/>
      <a:lstStyle/>
      <a:p>
        <a:r>
          <a:rPr lang="fr-FR"/>
          <a:t>Pour moi : sponsors for changes</a:t>
        </a:r>
      </a:p>
    </p188:txBody>
  </p188:cm>
</p188:cmLst>
</file>

<file path=ppt/comments/modernComment_10A_4B9835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3D377A-0A24-4A7C-8B71-F5C7AAA3F75F}" authorId="{8E93740E-DFF2-9200-E250-5C080DEE5B2C}" created="2021-01-08T10:09:05.180">
    <pc:sldMkLst xmlns:pc="http://schemas.microsoft.com/office/powerpoint/2013/main/command">
      <pc:docMk/>
      <pc:sldMk cId="1268266351" sldId="266"/>
    </pc:sldMkLst>
    <p188:txBody>
      <a:bodyPr/>
      <a:lstStyle/>
      <a:p>
        <a:r>
          <a:rPr lang="fr-FR"/>
          <a:t>JD</a:t>
        </a:r>
      </a:p>
    </p188:txBody>
  </p188:cm>
</p188:cmLst>
</file>

<file path=ppt/comments/modernComment_10B_8A1C8F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896E63-D63E-4C66-B597-0E0A9E6E1E60}" authorId="{EDC02CAE-3C63-7C5D-221B-CF92756CFB0F}" created="2021-01-08T09:26:55.658">
    <pc:sldMkLst xmlns:pc="http://schemas.microsoft.com/office/powerpoint/2013/main/command">
      <pc:docMk/>
      <pc:sldMk cId="2317127611" sldId="267"/>
    </pc:sldMkLst>
    <p188:txBody>
      <a:bodyPr/>
      <a:lstStyle/>
      <a:p>
        <a:r>
          <a:rPr lang="fr-FR"/>
          <a:t>Anthony</a:t>
        </a:r>
      </a:p>
    </p188:txBody>
  </p188:cm>
</p188:cmLst>
</file>

<file path=ppt/comments/modernComment_10C_9C059A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E571AA-EB3A-4261-B1D2-CEDB67B4212C}" authorId="{EDC02CAE-3C63-7C5D-221B-CF92756CFB0F}" created="2021-01-08T09:27:05.939">
    <pc:sldMkLst xmlns:pc="http://schemas.microsoft.com/office/powerpoint/2013/main/command">
      <pc:docMk/>
      <pc:sldMk cId="2617612816" sldId="268"/>
    </pc:sldMkLst>
    <p188:txBody>
      <a:bodyPr/>
      <a:lstStyle/>
      <a:p>
        <a:r>
          <a:rPr lang="fr-FR"/>
          <a:t>Kotchénin</a:t>
        </a:r>
      </a:p>
    </p188:txBody>
  </p188:cm>
</p188:cmLst>
</file>

<file path=ppt/comments/modernComment_10E_AA0EE2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AFD400-0A13-445B-A979-9154D50656DF}" authorId="{EDC02CAE-3C63-7C5D-221B-CF92756CFB0F}" created="2021-01-08T10:17:25.139">
    <pc:sldMkLst xmlns:pc="http://schemas.microsoft.com/office/powerpoint/2013/main/command">
      <pc:docMk/>
      <pc:sldMk cId="2853102175" sldId="270"/>
    </pc:sldMkLst>
    <p188:txBody>
      <a:bodyPr/>
      <a:lstStyle/>
      <a:p>
        <a:r>
          <a:rPr lang="fr-FR"/>
          <a:t>Grégory</a:t>
        </a:r>
      </a:p>
    </p188:txBody>
  </p188:cm>
</p188:cmLst>
</file>

<file path=ppt/comments/modernComment_10F_10688D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B6B4BA-CDC7-44CD-9B02-4CE8CBECFD89}" authorId="{EDC02CAE-3C63-7C5D-221B-CF92756CFB0F}" created="2021-01-08T10:15:08.964">
    <pc:sldMkLst xmlns:pc="http://schemas.microsoft.com/office/powerpoint/2013/main/command">
      <pc:docMk/>
      <pc:sldMk cId="275287462" sldId="271"/>
    </pc:sldMkLst>
    <p188:txBody>
      <a:bodyPr/>
      <a:lstStyle/>
      <a:p>
        <a:r>
          <a:rPr lang="fr-FR"/>
          <a:t>Grégory</a:t>
        </a:r>
      </a:p>
    </p188:txBody>
  </p188:cm>
</p188:cmLst>
</file>

<file path=ppt/comments/modernComment_110_AB8B6E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0AC524-C235-43DA-8DD6-342CFEEAB4F6}" authorId="{EDC02CAE-3C63-7C5D-221B-CF92756CFB0F}" created="2021-01-08T10:18:18.203">
    <pc:sldMkLst xmlns:pc="http://schemas.microsoft.com/office/powerpoint/2013/main/command">
      <pc:docMk/>
      <pc:sldMk cId="2878041780" sldId="272"/>
    </pc:sldMkLst>
    <p188:txBody>
      <a:bodyPr/>
      <a:lstStyle/>
      <a:p>
        <a:r>
          <a:rPr lang="fr-FR"/>
          <a:t>Kotchénin</a:t>
        </a:r>
      </a:p>
    </p188:txBody>
  </p188:cm>
</p188:cmLst>
</file>

<file path=ppt/comments/modernComment_111_38751C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B9298A-7911-42CE-BE32-0E9E79F681A0}" authorId="{61AFF277-FEBE-13D8-E10D-EC251AA82591}" created="2021-01-08T09:31:06.718">
    <pc:sldMkLst xmlns:pc="http://schemas.microsoft.com/office/powerpoint/2013/main/command">
      <pc:docMk/>
      <pc:sldMk cId="947199178" sldId="273"/>
    </pc:sldMkLst>
    <p188:txBody>
      <a:bodyPr/>
      <a:lstStyle/>
      <a:p>
        <a:r>
          <a:rPr lang="fr-FR"/>
          <a:t>Anthony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55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9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8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0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5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468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9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January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2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microsoft.com/office/2018/10/relationships/comments" Target="../comments/modernComment_10A_4B98356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F_10688DA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microsoft.com/office/2018/10/relationships/comments" Target="../comments/modernComment_110_AB8B6EB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microsoft.com/office/2018/10/relationships/comments" Target="../comments/modernComment_111_38751CC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8A1C8FBB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C_9C059A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E_AA0EE25F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103_91DDA8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microsoft.com/office/2018/10/relationships/comments" Target="../comments/modernComment_104_537E9F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microsoft.com/office/2018/10/relationships/comments" Target="../comments/modernComment_105_2FDB99C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6_503C79DA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7_8799F6F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8_31C91C4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9_B12FBBFE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de-DE"/>
              <a:t>GoTrash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de-DE">
                <a:solidFill>
                  <a:schemeClr val="tx1">
                    <a:alpha val="60000"/>
                  </a:schemeClr>
                </a:solidFill>
              </a:rPr>
              <a:t>Go </a:t>
            </a:r>
            <a:r>
              <a:rPr lang="de-DE" err="1">
                <a:solidFill>
                  <a:schemeClr val="tx1">
                    <a:alpha val="60000"/>
                  </a:schemeClr>
                </a:solidFill>
              </a:rPr>
              <a:t>trash</a:t>
            </a:r>
            <a:r>
              <a:rPr lang="de-DE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de-DE" err="1">
                <a:solidFill>
                  <a:schemeClr val="tx1">
                    <a:alpha val="60000"/>
                  </a:schemeClr>
                </a:solidFill>
              </a:rPr>
              <a:t>or</a:t>
            </a:r>
            <a:r>
              <a:rPr lang="de-DE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de-DE" err="1">
                <a:solidFill>
                  <a:schemeClr val="tx1">
                    <a:alpha val="60000"/>
                  </a:schemeClr>
                </a:solidFill>
              </a:rPr>
              <a:t>go</a:t>
            </a:r>
            <a:r>
              <a:rPr lang="de-DE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de-DE" err="1">
                <a:solidFill>
                  <a:schemeClr val="tx1">
                    <a:alpha val="60000"/>
                  </a:schemeClr>
                </a:solidFill>
              </a:rPr>
              <a:t>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D6248-E918-4962-9B8B-4628BF9F9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6203952" y="1900585"/>
            <a:ext cx="5437187" cy="305841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1AF175A7-D750-4085-960B-F779F2311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err="1"/>
              <a:t>GoTrash</a:t>
            </a:r>
            <a:r>
              <a:rPr lang="fr-FR"/>
              <a:t> – Management: </a:t>
            </a:r>
            <a:br>
              <a:rPr lang="fr-FR"/>
            </a:br>
            <a:r>
              <a:rPr lang="fr-FR"/>
              <a:t>Communication 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89" y="2884164"/>
            <a:ext cx="2502299" cy="3198784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Meetings 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Teaching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Interviews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7DCD7ED-399C-4DB8-9054-514D602622F4}"/>
              </a:ext>
            </a:extLst>
          </p:cNvPr>
          <p:cNvSpPr/>
          <p:nvPr/>
        </p:nvSpPr>
        <p:spPr>
          <a:xfrm>
            <a:off x="896612" y="2999605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4DEEB17-CA78-4565-B618-8E1CC1D7E4A1}"/>
              </a:ext>
            </a:extLst>
          </p:cNvPr>
          <p:cNvSpPr/>
          <p:nvPr/>
        </p:nvSpPr>
        <p:spPr>
          <a:xfrm>
            <a:off x="895822" y="4240785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C5CF9AE-F13B-4097-885B-81755581FBCD}"/>
              </a:ext>
            </a:extLst>
          </p:cNvPr>
          <p:cNvSpPr/>
          <p:nvPr/>
        </p:nvSpPr>
        <p:spPr>
          <a:xfrm>
            <a:off x="895823" y="5513362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6381591-11B6-4C9D-AD97-9D942EABE43E}"/>
              </a:ext>
            </a:extLst>
          </p:cNvPr>
          <p:cNvSpPr txBox="1"/>
          <p:nvPr/>
        </p:nvSpPr>
        <p:spPr>
          <a:xfrm>
            <a:off x="551543" y="2284185"/>
            <a:ext cx="10390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/>
              <a:t>Stakeholders-based approach (following </a:t>
            </a:r>
            <a:r>
              <a:rPr lang="en-US" err="1"/>
              <a:t>Prosci's</a:t>
            </a:r>
            <a:r>
              <a:rPr lang="en-US"/>
              <a:t> Change Management Process)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C2CC72D6-88AE-4F21-B055-0D0F370A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pic>
        <p:nvPicPr>
          <p:cNvPr id="21" name="Graphique 21">
            <a:extLst>
              <a:ext uri="{FF2B5EF4-FFF2-40B4-BE49-F238E27FC236}">
                <a16:creationId xmlns:a16="http://schemas.microsoft.com/office/drawing/2014/main" id="{DF3DA578-5FFE-471E-8CC6-2B129740B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5092" y="5037015"/>
            <a:ext cx="1228970" cy="1228970"/>
          </a:xfrm>
          <a:prstGeom prst="rect">
            <a:avLst/>
          </a:prstGeom>
        </p:spPr>
      </p:pic>
      <p:pic>
        <p:nvPicPr>
          <p:cNvPr id="22" name="Image 22">
            <a:extLst>
              <a:ext uri="{FF2B5EF4-FFF2-40B4-BE49-F238E27FC236}">
                <a16:creationId xmlns:a16="http://schemas.microsoft.com/office/drawing/2014/main" id="{0E8E7669-F81B-4302-8D51-7AB639972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707" y="2214489"/>
            <a:ext cx="2381739" cy="1901484"/>
          </a:xfrm>
          <a:prstGeom prst="rect">
            <a:avLst/>
          </a:prstGeom>
        </p:spPr>
      </p:pic>
      <p:pic>
        <p:nvPicPr>
          <p:cNvPr id="25" name="Image 2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A34F91E-9819-4F3A-9079-EAE9F9A46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1" y="3797104"/>
            <a:ext cx="1326662" cy="10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63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err="1"/>
              <a:t>GoTrash</a:t>
            </a:r>
            <a:r>
              <a:rPr lang="fr-FR"/>
              <a:t> – </a:t>
            </a:r>
            <a:r>
              <a:rPr lang="fr-FR" err="1"/>
              <a:t>Employees</a:t>
            </a:r>
            <a:r>
              <a:rPr lang="fr-FR"/>
              <a:t>: Communication plan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E38C21B-7286-425F-BCAA-278113325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EA8925C-AB3F-4767-90FE-7B48D866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44" y="1498839"/>
            <a:ext cx="4852357" cy="4895489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5B58D6F-3C6A-4488-BB39-79F7EDB7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23" y="3045744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Team meeting</a:t>
            </a: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Posters</a:t>
            </a: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E-mail</a:t>
            </a: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Flyers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CCAFC6A-10D7-4B1C-8F79-4DAFA5E0E525}"/>
              </a:ext>
            </a:extLst>
          </p:cNvPr>
          <p:cNvSpPr/>
          <p:nvPr/>
        </p:nvSpPr>
        <p:spPr>
          <a:xfrm>
            <a:off x="551555" y="3184528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2687CBF-FE3E-4F56-89D8-AFF07BCEC5B3}"/>
              </a:ext>
            </a:extLst>
          </p:cNvPr>
          <p:cNvSpPr/>
          <p:nvPr/>
        </p:nvSpPr>
        <p:spPr>
          <a:xfrm>
            <a:off x="551554" y="5039207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7CA4052-E182-4DE3-BF60-31A9CC12E541}"/>
              </a:ext>
            </a:extLst>
          </p:cNvPr>
          <p:cNvSpPr/>
          <p:nvPr/>
        </p:nvSpPr>
        <p:spPr>
          <a:xfrm>
            <a:off x="522800" y="4420981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5B5259D-F644-4E83-A621-4C80D11BB156}"/>
              </a:ext>
            </a:extLst>
          </p:cNvPr>
          <p:cNvSpPr/>
          <p:nvPr/>
        </p:nvSpPr>
        <p:spPr>
          <a:xfrm>
            <a:off x="551554" y="3817131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7">
            <a:extLst>
              <a:ext uri="{FF2B5EF4-FFF2-40B4-BE49-F238E27FC236}">
                <a16:creationId xmlns:a16="http://schemas.microsoft.com/office/drawing/2014/main" id="{2481988E-2265-423E-96CE-703B23725F80}"/>
              </a:ext>
            </a:extLst>
          </p:cNvPr>
          <p:cNvSpPr txBox="1">
            <a:spLocks/>
          </p:cNvSpPr>
          <p:nvPr/>
        </p:nvSpPr>
        <p:spPr>
          <a:xfrm>
            <a:off x="518340" y="1963178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A </a:t>
            </a:r>
            <a:r>
              <a:rPr lang="fr-FR" err="1">
                <a:solidFill>
                  <a:srgbClr val="FFFFFF"/>
                </a:solidFill>
              </a:rPr>
              <a:t>conference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will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be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organized</a:t>
            </a:r>
            <a:r>
              <a:rPr lang="fr-FR">
                <a:solidFill>
                  <a:srgbClr val="FFFFFF"/>
                </a:solidFill>
              </a:rPr>
              <a:t> and</a:t>
            </a:r>
            <a:br>
              <a:rPr lang="fr-FR">
                <a:solidFill>
                  <a:srgbClr val="FFFFFF"/>
                </a:solidFill>
              </a:rPr>
            </a:br>
            <a:r>
              <a:rPr lang="fr-FR" err="1">
                <a:solidFill>
                  <a:srgbClr val="FFFFFF"/>
                </a:solidFill>
              </a:rPr>
              <a:t>employees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will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be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informed</a:t>
            </a:r>
            <a:r>
              <a:rPr lang="fr-FR">
                <a:solidFill>
                  <a:srgbClr val="FFFFFF"/>
                </a:solidFill>
              </a:rPr>
              <a:t> by:</a:t>
            </a:r>
          </a:p>
        </p:txBody>
      </p:sp>
    </p:spTree>
    <p:extLst>
      <p:ext uri="{BB962C8B-B14F-4D97-AF65-F5344CB8AC3E}">
        <p14:creationId xmlns:p14="http://schemas.microsoft.com/office/powerpoint/2010/main" val="275287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GoTrash</a:t>
            </a:r>
            <a:r>
              <a:rPr lang="fr-FR"/>
              <a:t> – Police: Communication 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12211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Stakeholders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E80507D-7810-42DC-A5DD-B462D0E84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FE3FA93F-B62F-4753-A292-F0181E3CC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28" y="3899053"/>
            <a:ext cx="969485" cy="93276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FE81CFF4-DCBF-4348-BD31-6BF3A49A0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617424"/>
            <a:ext cx="980502" cy="952960"/>
          </a:xfrm>
          <a:prstGeom prst="rect">
            <a:avLst/>
          </a:prstGeom>
        </p:spPr>
      </p:pic>
      <p:pic>
        <p:nvPicPr>
          <p:cNvPr id="7" name="Graphique 7">
            <a:extLst>
              <a:ext uri="{FF2B5EF4-FFF2-40B4-BE49-F238E27FC236}">
                <a16:creationId xmlns:a16="http://schemas.microsoft.com/office/drawing/2014/main" id="{DED60E6F-893C-4DA9-BD4E-35756E539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101" y="5150005"/>
            <a:ext cx="972619" cy="9726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8352EEAD-BCCF-47F5-9FAB-4FCF645BF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472" y="3575538"/>
            <a:ext cx="1302532" cy="2778369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094B99-DDA0-49C0-AF78-A1144CDABC65}"/>
              </a:ext>
            </a:extLst>
          </p:cNvPr>
          <p:cNvGrpSpPr/>
          <p:nvPr/>
        </p:nvGrpSpPr>
        <p:grpSpPr>
          <a:xfrm>
            <a:off x="3587262" y="2467708"/>
            <a:ext cx="1432412" cy="1432413"/>
            <a:chOff x="3282462" y="2315308"/>
            <a:chExt cx="1432412" cy="1432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957102-3405-4994-96A6-088191006668}"/>
                </a:ext>
              </a:extLst>
            </p:cNvPr>
            <p:cNvSpPr/>
            <p:nvPr/>
          </p:nvSpPr>
          <p:spPr>
            <a:xfrm>
              <a:off x="3284659" y="2317506"/>
              <a:ext cx="1430215" cy="14302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A9E8271F-D8D0-4739-A2DD-CBEFB4F3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462" y="2315308"/>
              <a:ext cx="1430216" cy="1430216"/>
            </a:xfrm>
            <a:prstGeom prst="rect">
              <a:avLst/>
            </a:prstGeom>
          </p:spPr>
        </p:pic>
      </p:grpSp>
      <p:pic>
        <p:nvPicPr>
          <p:cNvPr id="12" name="Image 12">
            <a:extLst>
              <a:ext uri="{FF2B5EF4-FFF2-40B4-BE49-F238E27FC236}">
                <a16:creationId xmlns:a16="http://schemas.microsoft.com/office/drawing/2014/main" id="{F950DBB2-76D9-4A51-BBAC-054DEC3BBB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3969" y="2502876"/>
            <a:ext cx="644770" cy="633047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48078EA9-BBDA-408B-8570-F2D2C72D66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3740" y="2891117"/>
            <a:ext cx="2250142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17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err="1"/>
              <a:t>GoTrash</a:t>
            </a:r>
            <a:r>
              <a:rPr lang="fr-FR"/>
              <a:t> – Citizens : Communication 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3F67E25-25E0-4C72-BA2D-C5382942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449E59-DB4C-4651-B5C1-88329197D5F4}"/>
              </a:ext>
            </a:extLst>
          </p:cNvPr>
          <p:cNvSpPr txBox="1"/>
          <p:nvPr/>
        </p:nvSpPr>
        <p:spPr>
          <a:xfrm>
            <a:off x="7708332" y="2130537"/>
            <a:ext cx="3017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/>
              <a:t>Explain</a:t>
            </a:r>
            <a:r>
              <a:rPr lang="fr-FR" b="1"/>
              <a:t> </a:t>
            </a:r>
            <a:r>
              <a:rPr lang="fr-FR" b="1" err="1"/>
              <a:t>why</a:t>
            </a:r>
            <a:r>
              <a:rPr lang="fr-FR" b="1"/>
              <a:t> </a:t>
            </a:r>
            <a:r>
              <a:rPr lang="fr-FR" b="1" err="1"/>
              <a:t>this</a:t>
            </a:r>
            <a:r>
              <a:rPr lang="fr-FR" b="1"/>
              <a:t> change</a:t>
            </a:r>
          </a:p>
          <a:p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BAB5DF5-06F1-49F5-AE95-3A844FF0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2850679"/>
            <a:ext cx="3398043" cy="1787673"/>
          </a:xfrm>
          <a:prstGeom prst="rect">
            <a:avLst/>
          </a:prstGeom>
        </p:spPr>
      </p:pic>
      <p:pic>
        <p:nvPicPr>
          <p:cNvPr id="7" name="Image 7" descr="Une image contenant jouet, poupée&#10;&#10;Description générée automatiquement">
            <a:extLst>
              <a:ext uri="{FF2B5EF4-FFF2-40B4-BE49-F238E27FC236}">
                <a16:creationId xmlns:a16="http://schemas.microsoft.com/office/drawing/2014/main" id="{98CAC5C2-577D-4495-83AF-C0260756A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869" y="2704923"/>
            <a:ext cx="2743200" cy="14481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8101E93-EB09-49B7-8255-0BE4A8A6F0F1}"/>
              </a:ext>
            </a:extLst>
          </p:cNvPr>
          <p:cNvSpPr txBox="1"/>
          <p:nvPr/>
        </p:nvSpPr>
        <p:spPr>
          <a:xfrm>
            <a:off x="890587" y="2128837"/>
            <a:ext cx="40528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err="1"/>
              <a:t>Communicate</a:t>
            </a:r>
            <a:r>
              <a:rPr lang="fr-FR" sz="2000" b="1"/>
              <a:t> about changes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B8FBAA9F-9FEF-4922-82DE-85D1BE6A0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494" y="2890837"/>
            <a:ext cx="1981200" cy="198120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3A1963F5-974D-4044-877F-AB0B43252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588" y="4867276"/>
            <a:ext cx="1469232" cy="146923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BE5347-AC3D-43DA-AFC0-EA8DC8CD86B0}"/>
              </a:ext>
            </a:extLst>
          </p:cNvPr>
          <p:cNvSpPr txBox="1"/>
          <p:nvPr/>
        </p:nvSpPr>
        <p:spPr>
          <a:xfrm>
            <a:off x="7141369" y="4486274"/>
            <a:ext cx="43743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ea typeface="+mn-lt"/>
                <a:cs typeface="+mn-lt"/>
              </a:rPr>
              <a:t>Counteract</a:t>
            </a:r>
            <a:r>
              <a:rPr lang="fr-FR" b="1">
                <a:ea typeface="+mn-lt"/>
                <a:cs typeface="+mn-lt"/>
              </a:rPr>
              <a:t> </a:t>
            </a:r>
            <a:r>
              <a:rPr lang="fr-FR" b="1" err="1">
                <a:ea typeface="+mn-lt"/>
                <a:cs typeface="+mn-lt"/>
              </a:rPr>
              <a:t>conspiratorial</a:t>
            </a:r>
            <a:r>
              <a:rPr lang="fr-FR" b="1">
                <a:ea typeface="+mn-lt"/>
                <a:cs typeface="+mn-lt"/>
              </a:rPr>
              <a:t> arguments</a:t>
            </a:r>
            <a:endParaRPr lang="fr-FR" b="1"/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DFE3B110-1686-4398-8E76-2B8F719B3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2431" y="4924425"/>
            <a:ext cx="2231232" cy="16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991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FEEDBACK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20" y="2113199"/>
            <a:ext cx="8940346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Handling </a:t>
            </a:r>
            <a:r>
              <a:rPr lang="fr-FR" err="1">
                <a:solidFill>
                  <a:srgbClr val="FFFFFF"/>
                </a:solidFill>
              </a:rPr>
              <a:t>two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simultaneous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projects</a:t>
            </a:r>
            <a:r>
              <a:rPr lang="fr-FR">
                <a:solidFill>
                  <a:srgbClr val="FFFFFF"/>
                </a:solidFill>
              </a:rPr>
              <a:t> on a short deadline</a:t>
            </a:r>
            <a:endParaRPr lang="fr-FR"/>
          </a:p>
          <a:p>
            <a:pPr marL="0" indent="0">
              <a:buNone/>
            </a:pPr>
            <a:r>
              <a:rPr lang="fr-FR" err="1">
                <a:solidFill>
                  <a:srgbClr val="FFFFFF"/>
                </a:solidFill>
              </a:rPr>
              <a:t>Tackling</a:t>
            </a:r>
            <a:r>
              <a:rPr lang="fr-FR">
                <a:solidFill>
                  <a:srgbClr val="FFFFFF"/>
                </a:solidFill>
              </a:rPr>
              <a:t> a </a:t>
            </a:r>
            <a:r>
              <a:rPr lang="fr-FR" err="1">
                <a:solidFill>
                  <a:srgbClr val="FFFFFF"/>
                </a:solidFill>
              </a:rPr>
              <a:t>subject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without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prior</a:t>
            </a:r>
            <a:r>
              <a:rPr lang="fr-FR">
                <a:solidFill>
                  <a:srgbClr val="FFFFFF"/>
                </a:solidFill>
              </a:rPr>
              <a:t> </a:t>
            </a:r>
            <a:r>
              <a:rPr lang="fr-FR" err="1">
                <a:solidFill>
                  <a:srgbClr val="FFFFFF"/>
                </a:solidFill>
              </a:rPr>
              <a:t>knowledge</a:t>
            </a:r>
            <a:r>
              <a:rPr lang="fr-FR">
                <a:solidFill>
                  <a:srgbClr val="FFFFFF"/>
                </a:solidFill>
              </a:rPr>
              <a:t> of </a:t>
            </a:r>
            <a:r>
              <a:rPr lang="fr-FR" err="1">
                <a:solidFill>
                  <a:srgbClr val="FFFFFF"/>
                </a:solidFill>
              </a:rPr>
              <a:t>it</a:t>
            </a: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err="1">
                <a:solidFill>
                  <a:srgbClr val="FFFFFF"/>
                </a:solidFill>
              </a:rPr>
              <a:t>Remote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work</a:t>
            </a: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err="1">
                <a:solidFill>
                  <a:srgbClr val="FFFFFF"/>
                </a:solidFill>
              </a:rPr>
              <a:t>Facing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organization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difficulties</a:t>
            </a: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err="1">
                <a:solidFill>
                  <a:srgbClr val="FFFFFF"/>
                </a:solidFill>
              </a:rPr>
              <a:t>Ability</a:t>
            </a:r>
            <a:r>
              <a:rPr lang="fr-FR">
                <a:solidFill>
                  <a:srgbClr val="FFFFFF"/>
                </a:solidFill>
              </a:rPr>
              <a:t> to solve </a:t>
            </a:r>
            <a:r>
              <a:rPr lang="fr-FR" err="1">
                <a:solidFill>
                  <a:srgbClr val="FFFFFF"/>
                </a:solidFill>
              </a:rPr>
              <a:t>any</a:t>
            </a:r>
            <a:r>
              <a:rPr lang="fr-FR">
                <a:solidFill>
                  <a:srgbClr val="FFFFFF"/>
                </a:solidFill>
              </a:rPr>
              <a:t> issue </a:t>
            </a:r>
            <a:r>
              <a:rPr lang="fr-FR" err="1">
                <a:solidFill>
                  <a:srgbClr val="FFFFFF"/>
                </a:solidFill>
              </a:rPr>
              <a:t>encountered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80E744-0F6D-4EA5-A777-06E7B91199EC}"/>
              </a:ext>
            </a:extLst>
          </p:cNvPr>
          <p:cNvSpPr/>
          <p:nvPr/>
        </p:nvSpPr>
        <p:spPr>
          <a:xfrm>
            <a:off x="542826" y="2235634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6BE5651-3E46-4132-B1C6-E4A0C59F9E79}"/>
              </a:ext>
            </a:extLst>
          </p:cNvPr>
          <p:cNvSpPr/>
          <p:nvPr/>
        </p:nvSpPr>
        <p:spPr>
          <a:xfrm>
            <a:off x="542826" y="2854462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7865964-C869-400B-B991-C061C947DA4D}"/>
              </a:ext>
            </a:extLst>
          </p:cNvPr>
          <p:cNvSpPr/>
          <p:nvPr/>
        </p:nvSpPr>
        <p:spPr>
          <a:xfrm>
            <a:off x="551108" y="3481575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9E745D7-660D-4EE2-B0A9-D29896E8371F}"/>
              </a:ext>
            </a:extLst>
          </p:cNvPr>
          <p:cNvSpPr/>
          <p:nvPr/>
        </p:nvSpPr>
        <p:spPr>
          <a:xfrm>
            <a:off x="551109" y="4108687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7611FE-70DA-4208-A625-1DA54DDF9988}"/>
              </a:ext>
            </a:extLst>
          </p:cNvPr>
          <p:cNvSpPr/>
          <p:nvPr/>
        </p:nvSpPr>
        <p:spPr>
          <a:xfrm>
            <a:off x="560179" y="4742503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811E951A-B176-493B-AC8D-9F164618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276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GAINED SKILLS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649" y="2113199"/>
            <a:ext cx="8749846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Setting up a change</a:t>
            </a: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The </a:t>
            </a:r>
            <a:r>
              <a:rPr lang="fr-FR" err="1">
                <a:solidFill>
                  <a:srgbClr val="FFFFFF"/>
                </a:solidFill>
              </a:rPr>
              <a:t>role</a:t>
            </a:r>
            <a:r>
              <a:rPr lang="fr-FR">
                <a:solidFill>
                  <a:srgbClr val="FFFFFF"/>
                </a:solidFill>
              </a:rPr>
              <a:t> of communication in change management</a:t>
            </a:r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Best practice to </a:t>
            </a:r>
            <a:r>
              <a:rPr lang="fr-FR" err="1">
                <a:solidFill>
                  <a:srgbClr val="FFFFFF"/>
                </a:solidFill>
              </a:rPr>
              <a:t>implement</a:t>
            </a:r>
            <a:r>
              <a:rPr lang="fr-FR">
                <a:solidFill>
                  <a:srgbClr val="FFFFFF"/>
                </a:solidFill>
              </a:rPr>
              <a:t> change 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fr-FR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Learning to </a:t>
            </a:r>
            <a:r>
              <a:rPr lang="fr-FR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work</a:t>
            </a:r>
            <a:r>
              <a:rPr lang="fr-FR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with</a:t>
            </a:r>
            <a:r>
              <a:rPr lang="fr-FR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unknown</a:t>
            </a:r>
            <a:r>
              <a:rPr lang="fr-FR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 </a:t>
            </a:r>
            <a:r>
              <a:rPr lang="fr-FR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students</a:t>
            </a:r>
            <a:endParaRPr lang="fr-FR" err="1"/>
          </a:p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Producing documentations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B2DB509-0858-4B04-B72E-7F7FB8E76D01}"/>
              </a:ext>
            </a:extLst>
          </p:cNvPr>
          <p:cNvSpPr/>
          <p:nvPr/>
        </p:nvSpPr>
        <p:spPr>
          <a:xfrm>
            <a:off x="542826" y="2235634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8FF8210-9F09-4BAB-900B-7B6139F761CD}"/>
              </a:ext>
            </a:extLst>
          </p:cNvPr>
          <p:cNvSpPr/>
          <p:nvPr/>
        </p:nvSpPr>
        <p:spPr>
          <a:xfrm>
            <a:off x="542826" y="2854462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55908C2-BB31-4845-B4FE-A8D7FF9D24BB}"/>
              </a:ext>
            </a:extLst>
          </p:cNvPr>
          <p:cNvSpPr/>
          <p:nvPr/>
        </p:nvSpPr>
        <p:spPr>
          <a:xfrm>
            <a:off x="551108" y="3481575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FAB05F6-F606-4DE8-8C50-0F2CB317698A}"/>
              </a:ext>
            </a:extLst>
          </p:cNvPr>
          <p:cNvSpPr/>
          <p:nvPr/>
        </p:nvSpPr>
        <p:spPr>
          <a:xfrm>
            <a:off x="551109" y="4108687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46396C-332F-4C86-A93F-CD6B1D5435FC}"/>
              </a:ext>
            </a:extLst>
          </p:cNvPr>
          <p:cNvSpPr/>
          <p:nvPr/>
        </p:nvSpPr>
        <p:spPr>
          <a:xfrm>
            <a:off x="560179" y="4742503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067A91F3-CE0B-4938-BE38-982BEDF5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28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6" descr="Une image contenant intérieur, personne, femme, tenant&#10;&#10;Description générée automatiquement">
            <a:extLst>
              <a:ext uri="{FF2B5EF4-FFF2-40B4-BE49-F238E27FC236}">
                <a16:creationId xmlns:a16="http://schemas.microsoft.com/office/drawing/2014/main" id="{4210A47B-BF06-4C07-9067-35866A4FE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0" r="-1" b="5624"/>
          <a:stretch/>
        </p:blipFill>
        <p:spPr>
          <a:xfrm>
            <a:off x="6640455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00CA9E9-7015-4A34-AAB8-732CE3E9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9" name="Rectangle 4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34" descr="Aimer">
            <a:extLst>
              <a:ext uri="{FF2B5EF4-FFF2-40B4-BE49-F238E27FC236}">
                <a16:creationId xmlns:a16="http://schemas.microsoft.com/office/drawing/2014/main" id="{275D1273-15FD-48E3-9EA5-8A442895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1638" y="1"/>
            <a:ext cx="6308724" cy="6308724"/>
          </a:xfrm>
          <a:custGeom>
            <a:avLst/>
            <a:gdLst/>
            <a:ahLst/>
            <a:cxnLst/>
            <a:rect l="l" t="t" r="r" b="b"/>
            <a:pathLst>
              <a:path w="12192000" h="6308724">
                <a:moveTo>
                  <a:pt x="0" y="0"/>
                </a:moveTo>
                <a:lnTo>
                  <a:pt x="12192000" y="0"/>
                </a:lnTo>
                <a:lnTo>
                  <a:pt x="12192000" y="6308724"/>
                </a:lnTo>
                <a:lnTo>
                  <a:pt x="0" y="6308724"/>
                </a:ln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089A443-F4FA-43F4-9F47-CCCBDB13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THANKS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00CA9E9-7015-4A34-AAB8-732CE3E9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A490F65-6584-4D93-9D11-5E199779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877" y="378678"/>
            <a:ext cx="8384795" cy="1332000"/>
          </a:xfrm>
        </p:spPr>
        <p:txBody>
          <a:bodyPr/>
          <a:lstStyle/>
          <a:p>
            <a:r>
              <a:rPr lang="fr-FR"/>
              <a:t>SUMMARY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0F699E-D640-404A-B6F1-D8FEC047DB11}"/>
              </a:ext>
            </a:extLst>
          </p:cNvPr>
          <p:cNvSpPr txBox="1">
            <a:spLocks/>
          </p:cNvSpPr>
          <p:nvPr/>
        </p:nvSpPr>
        <p:spPr>
          <a:xfrm>
            <a:off x="3507878" y="2033587"/>
            <a:ext cx="8121886" cy="4087201"/>
          </a:xfrm>
          <a:prstGeom prst="rect">
            <a:avLst/>
          </a:prstGeom>
        </p:spPr>
        <p:txBody>
          <a:bodyPr vert="horz" wrap="square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>
                <a:solidFill>
                  <a:srgbClr val="FFFFFF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>
                <a:solidFill>
                  <a:srgbClr val="FFFFFF"/>
                </a:solidFill>
              </a:rPr>
              <a:t>Team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>
                <a:solidFill>
                  <a:srgbClr val="FFFFFF"/>
                </a:solidFill>
              </a:rPr>
              <a:t>Organisation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 err="1">
                <a:solidFill>
                  <a:srgbClr val="FFFFFF"/>
                </a:solidFill>
              </a:rPr>
              <a:t>GoTrash</a:t>
            </a:r>
            <a:endParaRPr lang="fr-FR" err="1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>
                <a:solidFill>
                  <a:srgbClr val="FFFFFF"/>
                </a:solidFill>
              </a:rPr>
              <a:t>Feedback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 err="1">
                <a:solidFill>
                  <a:srgbClr val="FFFFFF"/>
                </a:solidFill>
              </a:rPr>
              <a:t>Gained</a:t>
            </a:r>
            <a:r>
              <a:rPr lang="fr-FR">
                <a:solidFill>
                  <a:srgbClr val="FFFFFF"/>
                </a:solidFill>
              </a:rPr>
              <a:t> </a:t>
            </a:r>
            <a:r>
              <a:rPr lang="fr-FR" err="1">
                <a:solidFill>
                  <a:srgbClr val="FFFFFF"/>
                </a:solidFill>
              </a:rPr>
              <a:t>skills</a:t>
            </a:r>
            <a:endParaRPr lang="fr-FR" err="1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>
                <a:solidFill>
                  <a:srgbClr val="FFFFFF"/>
                </a:solidFill>
              </a:rPr>
              <a:t>Questions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E74A65F0-0FFF-4DF4-BEA2-43EEA970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21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787599" cy="1681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INTRODUCTION</a:t>
            </a:r>
            <a:endParaRPr lang="en-US" kern="1200">
              <a:latin typeface="+mj-lt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055BEC4-90EA-4F02-9216-E7F3CDC5A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5290808" cy="3457557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GoTime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a time manager application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GoGPS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GPS trackers on trucks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GoTablet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tablet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for all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employees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GoDrones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drones for surveillance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GoCaptors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captors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on all trash cans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GoReport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an application for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reporting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incidents and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asking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for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sanitation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services</a:t>
            </a:r>
            <a:endParaRPr lang="fr-FR" sz="180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err="1">
                <a:solidFill>
                  <a:srgbClr val="FFFFFF"/>
                </a:solidFill>
                <a:ea typeface="+mn-lt"/>
                <a:cs typeface="+mn-lt"/>
              </a:rPr>
              <a:t>GoWork</a:t>
            </a:r>
            <a:r>
              <a:rPr lang="fr-FR" sz="1800" b="1">
                <a:solidFill>
                  <a:srgbClr val="FFFFFF"/>
                </a:solidFill>
                <a:ea typeface="+mn-lt"/>
                <a:cs typeface="+mn-lt"/>
              </a:rPr>
              <a:t>: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monthly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sz="1800" err="1">
                <a:solidFill>
                  <a:srgbClr val="FFFFFF"/>
                </a:solidFill>
                <a:ea typeface="+mn-lt"/>
                <a:cs typeface="+mn-lt"/>
              </a:rPr>
              <a:t>reporting</a:t>
            </a:r>
            <a:r>
              <a:rPr lang="fr-FR" sz="1800">
                <a:solidFill>
                  <a:srgbClr val="FFFFFF"/>
                </a:solidFill>
                <a:ea typeface="+mn-lt"/>
                <a:cs typeface="+mn-lt"/>
              </a:rPr>
              <a:t> of the performance</a:t>
            </a:r>
            <a:endParaRPr lang="fr-FR" sz="1800">
              <a:solidFill>
                <a:srgbClr val="FFFFFF"/>
              </a:solidFill>
            </a:endParaRPr>
          </a:p>
        </p:txBody>
      </p:sp>
      <p:pic>
        <p:nvPicPr>
          <p:cNvPr id="4" name="Image 4" descr="Une image contenant jouet, très coloré, vert, table&#10;&#10;Description générée automatiquement">
            <a:extLst>
              <a:ext uri="{FF2B5EF4-FFF2-40B4-BE49-F238E27FC236}">
                <a16:creationId xmlns:a16="http://schemas.microsoft.com/office/drawing/2014/main" id="{8571B024-5335-48CB-A0F5-7661F5D24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1" name="Group 71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8" name="Oval 76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Image 5">
            <a:extLst>
              <a:ext uri="{FF2B5EF4-FFF2-40B4-BE49-F238E27FC236}">
                <a16:creationId xmlns:a16="http://schemas.microsoft.com/office/drawing/2014/main" id="{4CD7EEBD-7D42-40DF-B720-875DD4D5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935BB7E6-B5DD-45E9-8332-89829659F99D}"/>
              </a:ext>
            </a:extLst>
          </p:cNvPr>
          <p:cNvSpPr/>
          <p:nvPr/>
        </p:nvSpPr>
        <p:spPr>
          <a:xfrm>
            <a:off x="197769" y="2724464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EAA606D-6473-41CD-9DE1-E38999FB4E13}"/>
              </a:ext>
            </a:extLst>
          </p:cNvPr>
          <p:cNvSpPr/>
          <p:nvPr/>
        </p:nvSpPr>
        <p:spPr>
          <a:xfrm>
            <a:off x="197768" y="3213294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4A5BA150-67DE-4D29-BE28-66DCDF2536CD}"/>
              </a:ext>
            </a:extLst>
          </p:cNvPr>
          <p:cNvSpPr/>
          <p:nvPr/>
        </p:nvSpPr>
        <p:spPr>
          <a:xfrm>
            <a:off x="197769" y="3745256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D1F3D84-9855-42DB-B8BF-533FFA127469}"/>
              </a:ext>
            </a:extLst>
          </p:cNvPr>
          <p:cNvSpPr/>
          <p:nvPr/>
        </p:nvSpPr>
        <p:spPr>
          <a:xfrm>
            <a:off x="197768" y="4234086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FA639815-5DBA-4215-9549-3D27EBB245D4}"/>
              </a:ext>
            </a:extLst>
          </p:cNvPr>
          <p:cNvSpPr/>
          <p:nvPr/>
        </p:nvSpPr>
        <p:spPr>
          <a:xfrm>
            <a:off x="197769" y="4737294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E745C73-8720-4B61-AF6B-CA1B9B2AA81F}"/>
              </a:ext>
            </a:extLst>
          </p:cNvPr>
          <p:cNvSpPr/>
          <p:nvPr/>
        </p:nvSpPr>
        <p:spPr>
          <a:xfrm>
            <a:off x="183391" y="5254878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5A7C5D8B-8686-41C4-B6F1-AF5171815566}"/>
              </a:ext>
            </a:extLst>
          </p:cNvPr>
          <p:cNvSpPr/>
          <p:nvPr/>
        </p:nvSpPr>
        <p:spPr>
          <a:xfrm>
            <a:off x="197768" y="6060011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222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TEAM</a:t>
            </a:r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18FB8F81-B7E3-464B-91FE-6D5846F6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pic>
        <p:nvPicPr>
          <p:cNvPr id="9" name="Image 9" descr="Une image contenant personne, homme, cravate, intérieur&#10;&#10;Description générée automatiquement">
            <a:extLst>
              <a:ext uri="{FF2B5EF4-FFF2-40B4-BE49-F238E27FC236}">
                <a16:creationId xmlns:a16="http://schemas.microsoft.com/office/drawing/2014/main" id="{F44711BF-656E-4D76-8835-0817B7604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52" y="1668848"/>
            <a:ext cx="2743200" cy="2626926"/>
          </a:xfrm>
          <a:prstGeom prst="rect">
            <a:avLst/>
          </a:prstGeom>
        </p:spPr>
      </p:pic>
      <p:pic>
        <p:nvPicPr>
          <p:cNvPr id="10" name="Image 10" descr="Une image contenant personne, homme, portant, verres&#10;&#10;Description générée automatiquement">
            <a:extLst>
              <a:ext uri="{FF2B5EF4-FFF2-40B4-BE49-F238E27FC236}">
                <a16:creationId xmlns:a16="http://schemas.microsoft.com/office/drawing/2014/main" id="{F10BA77A-409D-40DC-BA19-B71F6A007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90" y="1558159"/>
            <a:ext cx="2743200" cy="2743200"/>
          </a:xfrm>
          <a:prstGeom prst="rect">
            <a:avLst/>
          </a:prstGeom>
        </p:spPr>
      </p:pic>
      <p:pic>
        <p:nvPicPr>
          <p:cNvPr id="11" name="Image 11" descr="Une image contenant personne, intérieur, assiette, souriant&#10;&#10;Description générée automatiquement">
            <a:extLst>
              <a:ext uri="{FF2B5EF4-FFF2-40B4-BE49-F238E27FC236}">
                <a16:creationId xmlns:a16="http://schemas.microsoft.com/office/drawing/2014/main" id="{8B8795A7-A17C-4FD6-A6BA-1F76A4347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813" y="1558159"/>
            <a:ext cx="2743200" cy="2743200"/>
          </a:xfrm>
          <a:prstGeom prst="rect">
            <a:avLst/>
          </a:prstGeom>
        </p:spPr>
      </p:pic>
      <p:pic>
        <p:nvPicPr>
          <p:cNvPr id="12" name="Image 12" descr="Une image contenant personne, homme, intérieur, table&#10;&#10;Description générée automatiquement">
            <a:extLst>
              <a:ext uri="{FF2B5EF4-FFF2-40B4-BE49-F238E27FC236}">
                <a16:creationId xmlns:a16="http://schemas.microsoft.com/office/drawing/2014/main" id="{98C98361-8AF8-46F9-9CCE-4FE00F7D4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6986" y="1558159"/>
            <a:ext cx="2743200" cy="27432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AC9CE97-1301-4CE3-9CA3-1EB65E80B555}"/>
              </a:ext>
            </a:extLst>
          </p:cNvPr>
          <p:cNvSpPr txBox="1"/>
          <p:nvPr/>
        </p:nvSpPr>
        <p:spPr>
          <a:xfrm>
            <a:off x="441434" y="4684986"/>
            <a:ext cx="23096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+mn-lt"/>
                <a:cs typeface="+mn-lt"/>
              </a:rPr>
              <a:t>Johan-David DEHI</a:t>
            </a:r>
            <a:endParaRPr lang="fr-FR" b="1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836D2F-0622-4806-A357-328FF5797C67}"/>
              </a:ext>
            </a:extLst>
          </p:cNvPr>
          <p:cNvSpPr txBox="1"/>
          <p:nvPr/>
        </p:nvSpPr>
        <p:spPr>
          <a:xfrm>
            <a:off x="9532883" y="46849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+mn-lt"/>
                <a:cs typeface="+mn-lt"/>
              </a:rPr>
              <a:t>Grégory KOENIG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AEA756-93EB-4C1D-8C95-A21E2459EB3C}"/>
              </a:ext>
            </a:extLst>
          </p:cNvPr>
          <p:cNvSpPr txBox="1"/>
          <p:nvPr/>
        </p:nvSpPr>
        <p:spPr>
          <a:xfrm>
            <a:off x="6642538" y="44879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ea typeface="+mn-lt"/>
                <a:cs typeface="+mn-lt"/>
              </a:rPr>
              <a:t>Kotchénin</a:t>
            </a:r>
            <a:r>
              <a:rPr lang="fr-FR" b="1">
                <a:ea typeface="+mn-lt"/>
                <a:cs typeface="+mn-lt"/>
              </a:rPr>
              <a:t> Kosson FANIDJI KASSIGNI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9D59E49-B078-4576-960A-52240C58BF75}"/>
              </a:ext>
            </a:extLst>
          </p:cNvPr>
          <p:cNvSpPr txBox="1"/>
          <p:nvPr/>
        </p:nvSpPr>
        <p:spPr>
          <a:xfrm>
            <a:off x="3450019" y="4684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ea typeface="+mn-lt"/>
                <a:cs typeface="+mn-lt"/>
              </a:rPr>
              <a:t>Anthony BARNOIN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A8C3A4-4584-452D-AD44-3D95F75D01E1}"/>
              </a:ext>
            </a:extLst>
          </p:cNvPr>
          <p:cNvSpPr txBox="1"/>
          <p:nvPr/>
        </p:nvSpPr>
        <p:spPr>
          <a:xfrm>
            <a:off x="520262" y="53024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Change manager</a:t>
            </a:r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A06ED0B-FFD8-46BD-933A-D8FFC102098A}"/>
              </a:ext>
            </a:extLst>
          </p:cNvPr>
          <p:cNvSpPr txBox="1"/>
          <p:nvPr/>
        </p:nvSpPr>
        <p:spPr>
          <a:xfrm>
            <a:off x="3555124" y="53024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Change manager</a:t>
            </a:r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6FD2479-6605-427B-98D7-FC9A8A9129E4}"/>
              </a:ext>
            </a:extLst>
          </p:cNvPr>
          <p:cNvSpPr txBox="1"/>
          <p:nvPr/>
        </p:nvSpPr>
        <p:spPr>
          <a:xfrm>
            <a:off x="6642537" y="53024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Change manager</a:t>
            </a:r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07D80CD-9C0A-4EEA-ABA7-ECA07874C824}"/>
              </a:ext>
            </a:extLst>
          </p:cNvPr>
          <p:cNvSpPr txBox="1"/>
          <p:nvPr/>
        </p:nvSpPr>
        <p:spPr>
          <a:xfrm>
            <a:off x="9532882" y="53024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+mn-lt"/>
                <a:cs typeface="+mn-lt"/>
              </a:rPr>
              <a:t>Change manager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807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ORGANISATION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EB441D6-AB9F-4E7A-904E-8231E15066EC}"/>
              </a:ext>
            </a:extLst>
          </p:cNvPr>
          <p:cNvSpPr/>
          <p:nvPr/>
        </p:nvSpPr>
        <p:spPr>
          <a:xfrm>
            <a:off x="978254" y="1687859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7D30562-55D2-420B-9BA9-02EB2A98EC94}"/>
              </a:ext>
            </a:extLst>
          </p:cNvPr>
          <p:cNvSpPr/>
          <p:nvPr/>
        </p:nvSpPr>
        <p:spPr>
          <a:xfrm>
            <a:off x="978254" y="2520912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AC306D-3649-45CF-BC07-0C062F4E28E7}"/>
              </a:ext>
            </a:extLst>
          </p:cNvPr>
          <p:cNvSpPr/>
          <p:nvPr/>
        </p:nvSpPr>
        <p:spPr>
          <a:xfrm>
            <a:off x="986536" y="3362251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908C1A2-F5F0-4697-A126-6E5C071181CD}"/>
              </a:ext>
            </a:extLst>
          </p:cNvPr>
          <p:cNvSpPr/>
          <p:nvPr/>
        </p:nvSpPr>
        <p:spPr>
          <a:xfrm>
            <a:off x="986537" y="4207076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5A5B28-AF12-4A9A-9320-4E09E407E55D}"/>
              </a:ext>
            </a:extLst>
          </p:cNvPr>
          <p:cNvSpPr txBox="1"/>
          <p:nvPr/>
        </p:nvSpPr>
        <p:spPr>
          <a:xfrm>
            <a:off x="2202543" y="150962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Google Drive</a:t>
            </a:r>
            <a:endParaRPr lang="fr-FR" sz="2400"/>
          </a:p>
        </p:txBody>
      </p:sp>
      <p:pic>
        <p:nvPicPr>
          <p:cNvPr id="14" name="Image 14">
            <a:extLst>
              <a:ext uri="{FF2B5EF4-FFF2-40B4-BE49-F238E27FC236}">
                <a16:creationId xmlns:a16="http://schemas.microsoft.com/office/drawing/2014/main" id="{6D06B9D1-5BB8-4702-8256-2D2EA08E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86" y="2241836"/>
            <a:ext cx="738415" cy="7275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3A8AF8A-12C2-498A-A121-2CC8D84B00D0}"/>
              </a:ext>
            </a:extLst>
          </p:cNvPr>
          <p:cNvSpPr txBox="1"/>
          <p:nvPr/>
        </p:nvSpPr>
        <p:spPr>
          <a:xfrm>
            <a:off x="2202542" y="236792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Discord</a:t>
            </a:r>
            <a:endParaRPr lang="fr-FR"/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F5075A29-3E6D-45DD-9E30-EC0A83522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72" y="1479251"/>
            <a:ext cx="538843" cy="481664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12CD3622-7E11-45C1-A160-C861F3C1B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71" y="3191748"/>
            <a:ext cx="498929" cy="508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D9D629E-CCE5-4844-82BD-0ECC1941A700}"/>
              </a:ext>
            </a:extLst>
          </p:cNvPr>
          <p:cNvSpPr txBox="1"/>
          <p:nvPr/>
        </p:nvSpPr>
        <p:spPr>
          <a:xfrm>
            <a:off x="2202541" y="321714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Miro</a:t>
            </a:r>
            <a:endParaRPr lang="fr-FR"/>
          </a:p>
        </p:txBody>
      </p:sp>
      <p:pic>
        <p:nvPicPr>
          <p:cNvPr id="21" name="Image 21">
            <a:extLst>
              <a:ext uri="{FF2B5EF4-FFF2-40B4-BE49-F238E27FC236}">
                <a16:creationId xmlns:a16="http://schemas.microsoft.com/office/drawing/2014/main" id="{BC7E6879-CE36-4DFA-926B-492CCFE6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4039301"/>
            <a:ext cx="575130" cy="50017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BCB5CD4-C4DB-45AB-AA4C-6BEF7178E7CA}"/>
              </a:ext>
            </a:extLst>
          </p:cNvPr>
          <p:cNvSpPr txBox="1"/>
          <p:nvPr/>
        </p:nvSpPr>
        <p:spPr>
          <a:xfrm>
            <a:off x="2202540" y="406078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Microsoft Teams</a:t>
            </a:r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027832EE-2BC5-4C1D-AF7E-F96F349F5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523DB116-25EC-401C-A69C-C5FE1256F9D3}"/>
              </a:ext>
            </a:extLst>
          </p:cNvPr>
          <p:cNvSpPr/>
          <p:nvPr/>
        </p:nvSpPr>
        <p:spPr>
          <a:xfrm>
            <a:off x="986536" y="5008153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27DDE3A-B5F8-4034-B777-FA3A7F77F076}"/>
              </a:ext>
            </a:extLst>
          </p:cNvPr>
          <p:cNvSpPr txBox="1"/>
          <p:nvPr/>
        </p:nvSpPr>
        <p:spPr>
          <a:xfrm>
            <a:off x="2202540" y="4842325"/>
            <a:ext cx="32316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Microsoft OneDrive</a:t>
            </a:r>
            <a:endParaRPr lang="fr-FR"/>
          </a:p>
        </p:txBody>
      </p:sp>
      <p:pic>
        <p:nvPicPr>
          <p:cNvPr id="27" name="Image 27" descr="Une image contenant accessoire, parapluie, dessin, pluie&#10;&#10;Description générée automatiquement">
            <a:extLst>
              <a:ext uri="{FF2B5EF4-FFF2-40B4-BE49-F238E27FC236}">
                <a16:creationId xmlns:a16="http://schemas.microsoft.com/office/drawing/2014/main" id="{BC97AEC0-FF06-42AB-9807-D1D264832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477" y="4894934"/>
            <a:ext cx="642816" cy="389671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A0DBD070-7AE3-4061-AE68-892CBA53F4A8}"/>
              </a:ext>
            </a:extLst>
          </p:cNvPr>
          <p:cNvSpPr/>
          <p:nvPr/>
        </p:nvSpPr>
        <p:spPr>
          <a:xfrm>
            <a:off x="986536" y="5828767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01C41CA-5832-4A9E-B62E-20ED0FC02C94}"/>
              </a:ext>
            </a:extLst>
          </p:cNvPr>
          <p:cNvSpPr txBox="1"/>
          <p:nvPr/>
        </p:nvSpPr>
        <p:spPr>
          <a:xfrm>
            <a:off x="2202540" y="5662939"/>
            <a:ext cx="32316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GitHub</a:t>
            </a:r>
            <a:endParaRPr lang="fr-FR" err="1"/>
          </a:p>
        </p:txBody>
      </p:sp>
      <p:pic>
        <p:nvPicPr>
          <p:cNvPr id="32" name="Image 32">
            <a:extLst>
              <a:ext uri="{FF2B5EF4-FFF2-40B4-BE49-F238E27FC236}">
                <a16:creationId xmlns:a16="http://schemas.microsoft.com/office/drawing/2014/main" id="{5457FD7B-D5FB-4D2E-A695-01AAF6D21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323" y="5661047"/>
            <a:ext cx="818662" cy="4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209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D3BB345-53CF-40D9-8647-AAFD1488D62C}"/>
              </a:ext>
            </a:extLst>
          </p:cNvPr>
          <p:cNvSpPr/>
          <p:nvPr/>
        </p:nvSpPr>
        <p:spPr>
          <a:xfrm>
            <a:off x="7115175" y="2477110"/>
            <a:ext cx="2633868" cy="3337889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9C4BD85-5B48-409B-A0C8-D7BA6074AE66}"/>
              </a:ext>
            </a:extLst>
          </p:cNvPr>
          <p:cNvSpPr/>
          <p:nvPr/>
        </p:nvSpPr>
        <p:spPr>
          <a:xfrm>
            <a:off x="4114799" y="4479429"/>
            <a:ext cx="1333499" cy="133349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2BE4A66-6CFB-4F10-8481-1431063FEA77}"/>
              </a:ext>
            </a:extLst>
          </p:cNvPr>
          <p:cNvSpPr/>
          <p:nvPr/>
        </p:nvSpPr>
        <p:spPr>
          <a:xfrm>
            <a:off x="1381538" y="4479429"/>
            <a:ext cx="1333499" cy="133349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66ADECF-5CDF-46CE-AEA9-0E248256C344}"/>
              </a:ext>
            </a:extLst>
          </p:cNvPr>
          <p:cNvSpPr/>
          <p:nvPr/>
        </p:nvSpPr>
        <p:spPr>
          <a:xfrm>
            <a:off x="1381538" y="2400495"/>
            <a:ext cx="1333499" cy="133349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5BEDF00-6BC6-4582-BE7A-925D120842E9}"/>
              </a:ext>
            </a:extLst>
          </p:cNvPr>
          <p:cNvSpPr/>
          <p:nvPr/>
        </p:nvSpPr>
        <p:spPr>
          <a:xfrm>
            <a:off x="4114799" y="2400495"/>
            <a:ext cx="1333499" cy="133349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GoTrash</a:t>
            </a:r>
            <a:r>
              <a:rPr lang="fr-FR"/>
              <a:t> - Need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7A2597-7BBE-402C-A34C-DF843DEBCF65}"/>
              </a:ext>
            </a:extLst>
          </p:cNvPr>
          <p:cNvSpPr txBox="1"/>
          <p:nvPr/>
        </p:nvSpPr>
        <p:spPr>
          <a:xfrm>
            <a:off x="1734378" y="2480007"/>
            <a:ext cx="747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800" b="1"/>
              <a:t>S</a:t>
            </a:r>
            <a:endParaRPr lang="fr-FR" b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62E03F-CD61-4D32-91CA-8B6A32B88384}"/>
              </a:ext>
            </a:extLst>
          </p:cNvPr>
          <p:cNvSpPr txBox="1"/>
          <p:nvPr/>
        </p:nvSpPr>
        <p:spPr>
          <a:xfrm>
            <a:off x="1668118" y="4608638"/>
            <a:ext cx="747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800" b="1"/>
              <a:t>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144015-DB78-4EC6-9B8C-8C32A2875272}"/>
              </a:ext>
            </a:extLst>
          </p:cNvPr>
          <p:cNvSpPr txBox="1"/>
          <p:nvPr/>
        </p:nvSpPr>
        <p:spPr>
          <a:xfrm>
            <a:off x="4368247" y="2430311"/>
            <a:ext cx="747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800" b="1"/>
              <a:t>W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00DC44-73D3-48AB-931C-98AE74AA64C8}"/>
              </a:ext>
            </a:extLst>
          </p:cNvPr>
          <p:cNvSpPr txBox="1"/>
          <p:nvPr/>
        </p:nvSpPr>
        <p:spPr>
          <a:xfrm>
            <a:off x="4500770" y="4608638"/>
            <a:ext cx="747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800" b="1"/>
              <a:t>T</a:t>
            </a:r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214FD3-B890-4F50-922C-1F8114AA8C03}"/>
              </a:ext>
            </a:extLst>
          </p:cNvPr>
          <p:cNvSpPr txBox="1"/>
          <p:nvPr/>
        </p:nvSpPr>
        <p:spPr>
          <a:xfrm>
            <a:off x="1502465" y="3167464"/>
            <a:ext cx="1119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strength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AAF560-63C4-466A-96E2-A1771E83E445}"/>
              </a:ext>
            </a:extLst>
          </p:cNvPr>
          <p:cNvSpPr txBox="1"/>
          <p:nvPr/>
        </p:nvSpPr>
        <p:spPr>
          <a:xfrm>
            <a:off x="4401379" y="5221551"/>
            <a:ext cx="87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threat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FF5C91-7497-4ED3-A986-4AE74FE6DD6E}"/>
              </a:ext>
            </a:extLst>
          </p:cNvPr>
          <p:cNvSpPr txBox="1"/>
          <p:nvPr/>
        </p:nvSpPr>
        <p:spPr>
          <a:xfrm>
            <a:off x="1411356" y="5221551"/>
            <a:ext cx="1351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oportunity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6BF122-2A68-425C-9E6D-4C606F3E71EF}"/>
              </a:ext>
            </a:extLst>
          </p:cNvPr>
          <p:cNvSpPr txBox="1"/>
          <p:nvPr/>
        </p:nvSpPr>
        <p:spPr>
          <a:xfrm>
            <a:off x="4169465" y="3109486"/>
            <a:ext cx="1219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weakness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CA54868-F9B4-4CA0-8F93-7AE3F527C9C7}"/>
              </a:ext>
            </a:extLst>
          </p:cNvPr>
          <p:cNvSpPr/>
          <p:nvPr/>
        </p:nvSpPr>
        <p:spPr>
          <a:xfrm>
            <a:off x="5749670" y="3876405"/>
            <a:ext cx="977347" cy="488673"/>
          </a:xfrm>
          <a:prstGeom prst="rightArrow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ECB3276-7152-42FA-A5A7-3FF1224E7410}"/>
              </a:ext>
            </a:extLst>
          </p:cNvPr>
          <p:cNvSpPr/>
          <p:nvPr/>
        </p:nvSpPr>
        <p:spPr>
          <a:xfrm>
            <a:off x="7332592" y="3431680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150346E-0017-4D52-8D04-5268FAB299AA}"/>
              </a:ext>
            </a:extLst>
          </p:cNvPr>
          <p:cNvSpPr/>
          <p:nvPr/>
        </p:nvSpPr>
        <p:spPr>
          <a:xfrm>
            <a:off x="7332592" y="3887223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3379C7F-4B17-4324-B8F1-FBD3E3036952}"/>
              </a:ext>
            </a:extLst>
          </p:cNvPr>
          <p:cNvSpPr/>
          <p:nvPr/>
        </p:nvSpPr>
        <p:spPr>
          <a:xfrm>
            <a:off x="7340875" y="4351049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D4C16F0-6B1F-45DE-992E-CB9E3153980C}"/>
              </a:ext>
            </a:extLst>
          </p:cNvPr>
          <p:cNvSpPr/>
          <p:nvPr/>
        </p:nvSpPr>
        <p:spPr>
          <a:xfrm>
            <a:off x="7340876" y="4814876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59B0896-A62E-444A-9DEC-8D5C107F4205}"/>
              </a:ext>
            </a:extLst>
          </p:cNvPr>
          <p:cNvSpPr/>
          <p:nvPr/>
        </p:nvSpPr>
        <p:spPr>
          <a:xfrm>
            <a:off x="7340876" y="5262136"/>
            <a:ext cx="165652" cy="165652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36E8D9-69E3-42C0-9214-FC22A899E637}"/>
              </a:ext>
            </a:extLst>
          </p:cNvPr>
          <p:cNvSpPr txBox="1"/>
          <p:nvPr/>
        </p:nvSpPr>
        <p:spPr>
          <a:xfrm>
            <a:off x="7142922" y="2571117"/>
            <a:ext cx="1997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What to change?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78B9701-2A41-454D-B721-EA32356EC0D0}"/>
              </a:ext>
            </a:extLst>
          </p:cNvPr>
          <p:cNvCxnSpPr/>
          <p:nvPr/>
        </p:nvCxnSpPr>
        <p:spPr>
          <a:xfrm flipV="1">
            <a:off x="7738442" y="3514505"/>
            <a:ext cx="1706216" cy="82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Image 5">
            <a:extLst>
              <a:ext uri="{FF2B5EF4-FFF2-40B4-BE49-F238E27FC236}">
                <a16:creationId xmlns:a16="http://schemas.microsoft.com/office/drawing/2014/main" id="{3694155E-E24F-4D5F-AA03-44A42B80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C05A53-7064-4D69-B7A3-D17B81B0E903}"/>
              </a:ext>
            </a:extLst>
          </p:cNvPr>
          <p:cNvCxnSpPr>
            <a:cxnSpLocks/>
          </p:cNvCxnSpPr>
          <p:nvPr/>
        </p:nvCxnSpPr>
        <p:spPr>
          <a:xfrm flipV="1">
            <a:off x="7738442" y="3970049"/>
            <a:ext cx="1706216" cy="82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457EABD-6D51-4170-A05C-C89DCF961F7A}"/>
              </a:ext>
            </a:extLst>
          </p:cNvPr>
          <p:cNvCxnSpPr>
            <a:cxnSpLocks/>
          </p:cNvCxnSpPr>
          <p:nvPr/>
        </p:nvCxnSpPr>
        <p:spPr>
          <a:xfrm flipV="1">
            <a:off x="7738441" y="4433874"/>
            <a:ext cx="1706216" cy="82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097034-3DA4-4EBD-A80B-AE1FE07BDF1C}"/>
              </a:ext>
            </a:extLst>
          </p:cNvPr>
          <p:cNvCxnSpPr>
            <a:cxnSpLocks/>
          </p:cNvCxnSpPr>
          <p:nvPr/>
        </p:nvCxnSpPr>
        <p:spPr>
          <a:xfrm flipV="1">
            <a:off x="7738442" y="4897701"/>
            <a:ext cx="1706216" cy="82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CBB455-F7D5-44BD-B70F-2ED2DA8C981D}"/>
              </a:ext>
            </a:extLst>
          </p:cNvPr>
          <p:cNvCxnSpPr>
            <a:cxnSpLocks/>
          </p:cNvCxnSpPr>
          <p:nvPr/>
        </p:nvCxnSpPr>
        <p:spPr>
          <a:xfrm flipV="1">
            <a:off x="7738442" y="5361527"/>
            <a:ext cx="1706216" cy="828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FC4739DD-9E4C-4CD3-8751-E71205E1BA47}"/>
              </a:ext>
            </a:extLst>
          </p:cNvPr>
          <p:cNvSpPr txBox="1"/>
          <p:nvPr/>
        </p:nvSpPr>
        <p:spPr>
          <a:xfrm>
            <a:off x="1073816" y="1567069"/>
            <a:ext cx="32886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/>
              <a:t>SWOT analysis</a:t>
            </a:r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379BC1-C1C5-45D7-9CC8-FEE05BECB3C7}"/>
              </a:ext>
            </a:extLst>
          </p:cNvPr>
          <p:cNvSpPr txBox="1"/>
          <p:nvPr/>
        </p:nvSpPr>
        <p:spPr>
          <a:xfrm>
            <a:off x="6497463" y="1567069"/>
            <a:ext cx="27866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/>
              <a:t>What to change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1406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fr-FR" err="1"/>
              <a:t>GoTrash</a:t>
            </a:r>
            <a:r>
              <a:rPr lang="fr-FR"/>
              <a:t> - </a:t>
            </a:r>
            <a:r>
              <a:rPr lang="fr-FR" err="1"/>
              <a:t>Identify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5" y="692150"/>
            <a:ext cx="6373813" cy="156295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sz="2000" b="1">
                <a:solidFill>
                  <a:srgbClr val="FFFFFF"/>
                </a:solidFill>
              </a:rPr>
              <a:t>Stakeholders mapping :</a:t>
            </a:r>
          </a:p>
          <a:p>
            <a:pPr marL="0" indent="0">
              <a:buNone/>
            </a:pPr>
            <a:r>
              <a:rPr lang="fr-FR" sz="1600">
                <a:solidFill>
                  <a:srgbClr val="FFFFFF"/>
                </a:solidFill>
              </a:rPr>
              <a:t>- </a:t>
            </a:r>
            <a:r>
              <a:rPr lang="fr-FR" sz="1600" err="1">
                <a:solidFill>
                  <a:srgbClr val="FFFFFF"/>
                </a:solidFill>
              </a:rPr>
              <a:t>Identifying</a:t>
            </a:r>
            <a:r>
              <a:rPr lang="fr-FR" sz="1600">
                <a:solidFill>
                  <a:srgbClr val="FFFFFF"/>
                </a:solidFill>
              </a:rPr>
              <a:t> all stakeholders (</a:t>
            </a:r>
            <a:r>
              <a:rPr lang="fr-FR" sz="1600" err="1">
                <a:solidFill>
                  <a:srgbClr val="FFFFFF"/>
                </a:solidFill>
              </a:rPr>
              <a:t>actors</a:t>
            </a:r>
            <a:r>
              <a:rPr lang="fr-FR" sz="1600">
                <a:solidFill>
                  <a:srgbClr val="FFFFFF"/>
                </a:solidFill>
              </a:rPr>
              <a:t>) part of the </a:t>
            </a:r>
            <a:r>
              <a:rPr lang="fr-FR" sz="1600" err="1">
                <a:solidFill>
                  <a:srgbClr val="FFFFFF"/>
                </a:solidFill>
              </a:rPr>
              <a:t>project</a:t>
            </a:r>
          </a:p>
          <a:p>
            <a:pPr marL="0" indent="0">
              <a:buNone/>
            </a:pPr>
            <a:r>
              <a:rPr lang="fr-FR" sz="1600">
                <a:solidFill>
                  <a:srgbClr val="FFFFFF"/>
                </a:solidFill>
              </a:rPr>
              <a:t>- </a:t>
            </a:r>
            <a:r>
              <a:rPr lang="fr-FR" sz="1600" err="1">
                <a:solidFill>
                  <a:srgbClr val="FFFFFF"/>
                </a:solidFill>
              </a:rPr>
              <a:t>Categorizing</a:t>
            </a:r>
            <a:r>
              <a:rPr lang="fr-FR" sz="1600">
                <a:solidFill>
                  <a:srgbClr val="FFFFFF"/>
                </a:solidFill>
              </a:rPr>
              <a:t> the stakeholders </a:t>
            </a:r>
            <a:r>
              <a:rPr lang="fr-FR" sz="1600" err="1">
                <a:solidFill>
                  <a:srgbClr val="FFFFFF"/>
                </a:solidFill>
              </a:rPr>
              <a:t>according</a:t>
            </a:r>
            <a:r>
              <a:rPr lang="fr-FR" sz="1600">
                <a:solidFill>
                  <a:srgbClr val="FFFFFF"/>
                </a:solidFill>
              </a:rPr>
              <a:t> to </a:t>
            </a:r>
            <a:r>
              <a:rPr lang="fr-FR" sz="1600" err="1">
                <a:solidFill>
                  <a:srgbClr val="FFFFFF"/>
                </a:solidFill>
              </a:rPr>
              <a:t>their</a:t>
            </a:r>
            <a:r>
              <a:rPr lang="fr-FR" sz="1600">
                <a:solidFill>
                  <a:srgbClr val="FFFFFF"/>
                </a:solidFill>
              </a:rPr>
              <a:t> </a:t>
            </a:r>
            <a:r>
              <a:rPr lang="fr-FR" sz="1600" err="1">
                <a:solidFill>
                  <a:srgbClr val="FFFFFF"/>
                </a:solidFill>
              </a:rPr>
              <a:t>role</a:t>
            </a:r>
            <a:r>
              <a:rPr lang="fr-FR" sz="1600">
                <a:solidFill>
                  <a:srgbClr val="FFFFFF"/>
                </a:solidFill>
              </a:rPr>
              <a:t> and position</a:t>
            </a:r>
          </a:p>
          <a:p>
            <a:pPr marL="0" indent="0">
              <a:buNone/>
            </a:pPr>
            <a:endParaRPr lang="fr-FR" sz="160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5">
            <a:extLst>
              <a:ext uri="{FF2B5EF4-FFF2-40B4-BE49-F238E27FC236}">
                <a16:creationId xmlns:a16="http://schemas.microsoft.com/office/drawing/2014/main" id="{015E1977-29CD-4FF4-8676-B3808A13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pic>
        <p:nvPicPr>
          <p:cNvPr id="6" name="Image 20">
            <a:extLst>
              <a:ext uri="{FF2B5EF4-FFF2-40B4-BE49-F238E27FC236}">
                <a16:creationId xmlns:a16="http://schemas.microsoft.com/office/drawing/2014/main" id="{ACDAA6E7-D4C6-41F3-A535-EF22646B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704" y="3101058"/>
            <a:ext cx="6315074" cy="3565543"/>
          </a:xfrm>
          <a:prstGeom prst="rect">
            <a:avLst/>
          </a:prstGeom>
        </p:spPr>
      </p:pic>
      <p:pic>
        <p:nvPicPr>
          <p:cNvPr id="21" name="Image 22">
            <a:extLst>
              <a:ext uri="{FF2B5EF4-FFF2-40B4-BE49-F238E27FC236}">
                <a16:creationId xmlns:a16="http://schemas.microsoft.com/office/drawing/2014/main" id="{4DD522E9-0D28-4AF2-BC3E-9659BD018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9" y="3100315"/>
            <a:ext cx="5553074" cy="35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43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6379210" cy="1333057"/>
          </a:xfrm>
        </p:spPr>
        <p:txBody>
          <a:bodyPr wrap="square" anchor="t">
            <a:normAutofit/>
          </a:bodyPr>
          <a:lstStyle/>
          <a:p>
            <a:r>
              <a:rPr lang="fr-FR" err="1"/>
              <a:t>GoTrash</a:t>
            </a:r>
            <a:r>
              <a:rPr lang="fr-FR"/>
              <a:t> - Design</a:t>
            </a: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5A492954-D4E6-4FAF-94AC-292DFFFDC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202" y="2017837"/>
            <a:ext cx="671610" cy="631474"/>
            <a:chOff x="8371777" y="4172213"/>
            <a:chExt cx="671610" cy="631474"/>
          </a:xfrm>
        </p:grpSpPr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E2CFA88C-A736-419D-B7B6-6B912BB45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371777" y="4172213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/>
                </a:gs>
                <a:gs pos="30000">
                  <a:schemeClr val="bg2"/>
                </a:gs>
                <a:gs pos="40000">
                  <a:schemeClr val="bg2">
                    <a:lumMod val="90000"/>
                    <a:lumOff val="10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55E877B2-A66B-45DC-892C-B19FB817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638387" y="4349560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/>
                </a:gs>
                <a:gs pos="0">
                  <a:schemeClr val="bg2">
                    <a:lumMod val="75000"/>
                    <a:lumOff val="25000"/>
                  </a:schemeClr>
                </a:gs>
              </a:gsLst>
              <a:lin ang="16200000" scaled="0"/>
            </a:gradFill>
            <a:ln>
              <a:noFill/>
            </a:ln>
            <a:effectLst>
              <a:innerShdw blurRad="1270000" dist="2540000">
                <a:schemeClr val="bg2"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0373973-4586-48A3-ADF2-95A57153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7376" y="5520977"/>
            <a:ext cx="1972470" cy="1337023"/>
          </a:xfrm>
          <a:custGeom>
            <a:avLst/>
            <a:gdLst>
              <a:gd name="connsiteX0" fmla="*/ 986235 w 1972470"/>
              <a:gd name="connsiteY0" fmla="*/ 0 h 1337023"/>
              <a:gd name="connsiteX1" fmla="*/ 1972470 w 1972470"/>
              <a:gd name="connsiteY1" fmla="*/ 986235 h 1337023"/>
              <a:gd name="connsiteX2" fmla="*/ 1928131 w 1972470"/>
              <a:gd name="connsiteY2" fmla="*/ 1279512 h 1337023"/>
              <a:gd name="connsiteX3" fmla="*/ 1907081 w 1972470"/>
              <a:gd name="connsiteY3" fmla="*/ 1337023 h 1337023"/>
              <a:gd name="connsiteX4" fmla="*/ 65389 w 1972470"/>
              <a:gd name="connsiteY4" fmla="*/ 1337023 h 1337023"/>
              <a:gd name="connsiteX5" fmla="*/ 44339 w 1972470"/>
              <a:gd name="connsiteY5" fmla="*/ 1279512 h 1337023"/>
              <a:gd name="connsiteX6" fmla="*/ 0 w 1972470"/>
              <a:gd name="connsiteY6" fmla="*/ 986235 h 1337023"/>
              <a:gd name="connsiteX7" fmla="*/ 986235 w 1972470"/>
              <a:gd name="connsiteY7" fmla="*/ 0 h 13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337023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088363"/>
                  <a:pt x="1956947" y="1186866"/>
                  <a:pt x="1928131" y="1279512"/>
                </a:cubicBezTo>
                <a:lnTo>
                  <a:pt x="1907081" y="1337023"/>
                </a:lnTo>
                <a:lnTo>
                  <a:pt x="65389" y="1337023"/>
                </a:lnTo>
                <a:lnTo>
                  <a:pt x="44339" y="1279512"/>
                </a:lnTo>
                <a:cubicBezTo>
                  <a:pt x="15523" y="1186866"/>
                  <a:pt x="0" y="1088363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75000"/>
                  <a:lumOff val="25000"/>
                </a:schemeClr>
              </a:gs>
              <a:gs pos="71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381000" dist="177800" dir="189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77716D4-A58E-4D5E-8F32-1B9EEDD1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graphicFrame>
        <p:nvGraphicFramePr>
          <p:cNvPr id="36" name="Espace réservé du contenu 6">
            <a:extLst>
              <a:ext uri="{FF2B5EF4-FFF2-40B4-BE49-F238E27FC236}">
                <a16:creationId xmlns:a16="http://schemas.microsoft.com/office/drawing/2014/main" id="{38E88FEB-4707-4ED5-866F-1521A3BCF8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764643"/>
              </p:ext>
            </p:extLst>
          </p:nvPr>
        </p:nvGraphicFramePr>
        <p:xfrm>
          <a:off x="550863" y="2898166"/>
          <a:ext cx="5773739" cy="30444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8388">
                  <a:extLst>
                    <a:ext uri="{9D8B030D-6E8A-4147-A177-3AD203B41FA5}">
                      <a16:colId xmlns:a16="http://schemas.microsoft.com/office/drawing/2014/main" val="3429766685"/>
                    </a:ext>
                  </a:extLst>
                </a:gridCol>
                <a:gridCol w="1872993">
                  <a:extLst>
                    <a:ext uri="{9D8B030D-6E8A-4147-A177-3AD203B41FA5}">
                      <a16:colId xmlns:a16="http://schemas.microsoft.com/office/drawing/2014/main" val="2184187482"/>
                    </a:ext>
                  </a:extLst>
                </a:gridCol>
                <a:gridCol w="3132358">
                  <a:extLst>
                    <a:ext uri="{9D8B030D-6E8A-4147-A177-3AD203B41FA5}">
                      <a16:colId xmlns:a16="http://schemas.microsoft.com/office/drawing/2014/main" val="1444001400"/>
                    </a:ext>
                  </a:extLst>
                </a:gridCol>
              </a:tblGrid>
              <a:tr h="4036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Phase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Description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Objectives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extLst>
                  <a:ext uri="{0D108BD9-81ED-4DB2-BD59-A6C34878D82A}">
                    <a16:rowId xmlns:a16="http://schemas.microsoft.com/office/drawing/2014/main" val="1282217980"/>
                  </a:ext>
                </a:extLst>
              </a:tr>
              <a:tr h="81218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1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 err="1">
                          <a:effectLst/>
                        </a:rPr>
                        <a:t>Preparing</a:t>
                      </a:r>
                      <a:r>
                        <a:rPr lang="fr-FR" sz="1300" u="none" strike="noStrike">
                          <a:effectLst/>
                        </a:rPr>
                        <a:t> for change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Define</a:t>
                      </a:r>
                      <a:r>
                        <a:rPr lang="fr-FR" sz="1300" u="none" strike="noStrike">
                          <a:effectLst/>
                        </a:rPr>
                        <a:t> change management </a:t>
                      </a:r>
                      <a:r>
                        <a:rPr lang="fr-FR" sz="1300" u="none" strike="noStrike" err="1">
                          <a:effectLst/>
                        </a:rPr>
                        <a:t>strategy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Prepare</a:t>
                      </a:r>
                      <a:r>
                        <a:rPr lang="fr-FR" sz="1300" u="none" strike="noStrike">
                          <a:effectLst/>
                        </a:rPr>
                        <a:t> change management teams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Develop</a:t>
                      </a:r>
                      <a:r>
                        <a:rPr lang="fr-FR" sz="1300" u="none" strike="noStrike">
                          <a:effectLst/>
                        </a:rPr>
                        <a:t> </a:t>
                      </a:r>
                      <a:r>
                        <a:rPr lang="fr-FR" sz="1300" u="none" strike="noStrike" err="1">
                          <a:effectLst/>
                        </a:rPr>
                        <a:t>sponsorship</a:t>
                      </a:r>
                      <a:r>
                        <a:rPr lang="fr-FR" sz="1300" u="none" strike="noStrike">
                          <a:effectLst/>
                        </a:rPr>
                        <a:t> model</a:t>
                      </a:r>
                      <a:endParaRPr lang="fr-FR" sz="1300" b="0" i="0" u="none" strike="noStrike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7380" marR="77380" marT="77380" marB="77380" anchor="ctr"/>
                </a:tc>
                <a:extLst>
                  <a:ext uri="{0D108BD9-81ED-4DB2-BD59-A6C34878D82A}">
                    <a16:rowId xmlns:a16="http://schemas.microsoft.com/office/drawing/2014/main" val="387453174"/>
                  </a:ext>
                </a:extLst>
              </a:tr>
              <a:tr h="60790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2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 err="1">
                          <a:effectLst/>
                        </a:rPr>
                        <a:t>Managing</a:t>
                      </a:r>
                      <a:r>
                        <a:rPr lang="fr-FR" sz="1300" u="none" strike="noStrike">
                          <a:effectLst/>
                        </a:rPr>
                        <a:t> change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Develop</a:t>
                      </a:r>
                      <a:r>
                        <a:rPr lang="fr-FR" sz="1300" u="none" strike="noStrike">
                          <a:effectLst/>
                        </a:rPr>
                        <a:t> change management plans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Take</a:t>
                      </a:r>
                      <a:r>
                        <a:rPr lang="fr-FR" sz="1300" u="none" strike="noStrike">
                          <a:effectLst/>
                        </a:rPr>
                        <a:t> actions and </a:t>
                      </a:r>
                      <a:r>
                        <a:rPr lang="fr-FR" sz="1300" u="none" strike="noStrike" err="1">
                          <a:effectLst/>
                        </a:rPr>
                        <a:t>implement</a:t>
                      </a:r>
                      <a:r>
                        <a:rPr lang="fr-FR" sz="1300" u="none" strike="noStrike">
                          <a:effectLst/>
                        </a:rPr>
                        <a:t> plans</a:t>
                      </a:r>
                      <a:endParaRPr lang="fr-FR" sz="1300" b="0" i="0" u="none" strike="noStrike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7380" marR="77380" marT="77380" marB="77380" anchor="ctr"/>
                </a:tc>
                <a:extLst>
                  <a:ext uri="{0D108BD9-81ED-4DB2-BD59-A6C34878D82A}">
                    <a16:rowId xmlns:a16="http://schemas.microsoft.com/office/drawing/2014/main" val="2908709446"/>
                  </a:ext>
                </a:extLst>
              </a:tr>
              <a:tr h="12207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>
                          <a:effectLst/>
                        </a:rPr>
                        <a:t>3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u="none" strike="noStrike" err="1">
                          <a:effectLst/>
                        </a:rPr>
                        <a:t>Reinforcing</a:t>
                      </a:r>
                      <a:r>
                        <a:rPr lang="fr-FR" sz="1300" u="none" strike="noStrike">
                          <a:effectLst/>
                        </a:rPr>
                        <a:t> change</a:t>
                      </a:r>
                      <a:endParaRPr lang="fr-FR" sz="2200">
                        <a:effectLst/>
                      </a:endParaRPr>
                    </a:p>
                  </a:txBody>
                  <a:tcPr marL="77380" marR="77380" marT="77380" marB="7738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Collect</a:t>
                      </a:r>
                      <a:r>
                        <a:rPr lang="fr-FR" sz="1300" u="none" strike="noStrike">
                          <a:effectLst/>
                        </a:rPr>
                        <a:t> and analyse feedback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>
                          <a:effectLst/>
                        </a:rPr>
                        <a:t>Diagnose gaps and manage </a:t>
                      </a:r>
                      <a:r>
                        <a:rPr lang="fr-FR" sz="1300" u="none" strike="noStrike" err="1">
                          <a:effectLst/>
                        </a:rPr>
                        <a:t>resistance</a:t>
                      </a:r>
                      <a:endParaRPr lang="fr-FR" sz="1300" u="none" strike="noStrike"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Implement</a:t>
                      </a:r>
                      <a:r>
                        <a:rPr lang="fr-FR" sz="1300" u="none" strike="noStrike">
                          <a:effectLst/>
                        </a:rPr>
                        <a:t> corrective actions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300" u="none" strike="noStrike" err="1">
                          <a:effectLst/>
                        </a:rPr>
                        <a:t>Celebrate</a:t>
                      </a:r>
                      <a:r>
                        <a:rPr lang="fr-FR" sz="1300" u="none" strike="noStrike">
                          <a:effectLst/>
                        </a:rPr>
                        <a:t> </a:t>
                      </a:r>
                      <a:r>
                        <a:rPr lang="fr-FR" sz="1300" u="none" strike="noStrike" err="1">
                          <a:effectLst/>
                        </a:rPr>
                        <a:t>successes</a:t>
                      </a:r>
                      <a:endParaRPr lang="fr-FR" sz="1300" b="0" i="0" u="none" strike="noStrike" err="1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7380" marR="77380" marT="77380" marB="77380" anchor="ctr"/>
                </a:tc>
                <a:extLst>
                  <a:ext uri="{0D108BD9-81ED-4DB2-BD59-A6C34878D82A}">
                    <a16:rowId xmlns:a16="http://schemas.microsoft.com/office/drawing/2014/main" val="689519349"/>
                  </a:ext>
                </a:extLst>
              </a:tr>
            </a:tbl>
          </a:graphicData>
        </a:graphic>
      </p:graphicFrame>
      <p:pic>
        <p:nvPicPr>
          <p:cNvPr id="37" name="Image 37">
            <a:extLst>
              <a:ext uri="{FF2B5EF4-FFF2-40B4-BE49-F238E27FC236}">
                <a16:creationId xmlns:a16="http://schemas.microsoft.com/office/drawing/2014/main" id="{2F2CAE2C-95D1-4C34-A0E1-9370659A0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28" y="166921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35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BF210-FB0A-4072-A7B5-5D983B51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GoTrash</a:t>
            </a:r>
            <a:r>
              <a:rPr lang="fr-FR"/>
              <a:t> - Coach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CA842-83D6-46B2-8ECB-BF537076F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67" y="1876456"/>
            <a:ext cx="5370187" cy="3970554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SPONSORS FOR CHANGES</a:t>
            </a:r>
            <a:endParaRPr lang="fr-FR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Prove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what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will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be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better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after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the changes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err="1">
                <a:solidFill>
                  <a:srgbClr val="FFFFFF"/>
                </a:solidFill>
                <a:ea typeface="+mn-lt"/>
                <a:cs typeface="+mn-lt"/>
              </a:rPr>
              <a:t>Comfort</a:t>
            </a:r>
            <a:r>
              <a:rPr lang="fr-FR">
                <a:solidFill>
                  <a:srgbClr val="FFFFFF"/>
                </a:solidFill>
                <a:ea typeface="+mn-lt"/>
                <a:cs typeface="+mn-lt"/>
              </a:rPr>
              <a:t> people to the change</a:t>
            </a:r>
            <a:endParaRPr lang="fr-FR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F6781B1-C000-494B-850D-D563F9BE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456" y="144240"/>
            <a:ext cx="1708031" cy="401633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8B436F6-4B45-4AE8-8B8B-94C592CE27A2}"/>
              </a:ext>
            </a:extLst>
          </p:cNvPr>
          <p:cNvSpPr txBox="1">
            <a:spLocks/>
          </p:cNvSpPr>
          <p:nvPr/>
        </p:nvSpPr>
        <p:spPr>
          <a:xfrm>
            <a:off x="6818188" y="1882761"/>
            <a:ext cx="4431626" cy="3961262"/>
          </a:xfrm>
          <a:prstGeom prst="rect">
            <a:avLst/>
          </a:prstGeom>
        </p:spPr>
        <p:txBody>
          <a:bodyPr vert="horz" wrap="square" lIns="0" tIns="0" rIns="0" bIns="0" rtlCol="0" anchor="t">
            <a:normAutofit lnSpcReduction="1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>
                <a:solidFill>
                  <a:srgbClr val="FFFFFF"/>
                </a:solidFill>
              </a:rPr>
              <a:t>ROLE OF MANAGEMENT</a:t>
            </a: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endParaRPr lang="fr-FR" sz="2400">
              <a:solidFill>
                <a:srgbClr val="FFFFFF"/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400">
                <a:solidFill>
                  <a:srgbClr val="FFFFFF"/>
                </a:solidFill>
              </a:rPr>
              <a:t>Communicator</a:t>
            </a:r>
            <a:br>
              <a:rPr lang="fr-FR" sz="2400">
                <a:solidFill>
                  <a:srgbClr val="FFFFFF"/>
                </a:solidFill>
              </a:rPr>
            </a:b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400">
                <a:solidFill>
                  <a:srgbClr val="FFFFFF"/>
                </a:solidFill>
              </a:rPr>
              <a:t>Advocate</a:t>
            </a:r>
            <a:br>
              <a:rPr lang="fr-FR" sz="2400">
                <a:solidFill>
                  <a:srgbClr val="FFFFFF"/>
                </a:solidFill>
              </a:rPr>
            </a:b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400">
                <a:solidFill>
                  <a:srgbClr val="FFFFFF"/>
                </a:solidFill>
              </a:rPr>
              <a:t>Coach</a:t>
            </a:r>
            <a:br>
              <a:rPr lang="fr-FR" sz="2400">
                <a:solidFill>
                  <a:srgbClr val="FFFFFF"/>
                </a:solidFill>
              </a:rPr>
            </a:b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400">
                <a:solidFill>
                  <a:srgbClr val="FFFFFF"/>
                </a:solidFill>
              </a:rPr>
              <a:t>Liaison</a:t>
            </a:r>
            <a:br>
              <a:rPr lang="fr-FR" sz="2400">
                <a:solidFill>
                  <a:srgbClr val="FFFFFF"/>
                </a:solidFill>
              </a:rPr>
            </a:b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fr-FR" sz="2400">
                <a:solidFill>
                  <a:srgbClr val="FFFFFF"/>
                </a:solidFill>
              </a:rPr>
              <a:t>Resistance Manager</a:t>
            </a:r>
            <a:endParaRPr lang="fr-FR" sz="240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fr-FR" sz="240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95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17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3DFloatVTI</vt:lpstr>
      <vt:lpstr>GoTrash</vt:lpstr>
      <vt:lpstr>SUMMARY</vt:lpstr>
      <vt:lpstr>INTRODUCTION</vt:lpstr>
      <vt:lpstr>TEAM</vt:lpstr>
      <vt:lpstr>ORGANISATION</vt:lpstr>
      <vt:lpstr>GoTrash - Need</vt:lpstr>
      <vt:lpstr>GoTrash - Identify</vt:lpstr>
      <vt:lpstr>GoTrash - Design</vt:lpstr>
      <vt:lpstr>GoTrash - Coach</vt:lpstr>
      <vt:lpstr>GoTrash – Management:  Communication plan</vt:lpstr>
      <vt:lpstr>GoTrash – Employees: Communication plan</vt:lpstr>
      <vt:lpstr>GoTrash – Police: Communication plan</vt:lpstr>
      <vt:lpstr>GoTrash – Citizens : Communication plan</vt:lpstr>
      <vt:lpstr>FEEDBACK</vt:lpstr>
      <vt:lpstr>GAINED SKILLS</vt:lpstr>
      <vt:lpstr>QUESTIONS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2</cp:revision>
  <dcterms:created xsi:type="dcterms:W3CDTF">2020-12-18T14:01:56Z</dcterms:created>
  <dcterms:modified xsi:type="dcterms:W3CDTF">2021-01-08T16:52:19Z</dcterms:modified>
</cp:coreProperties>
</file>